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10" r:id="rId1"/>
  </p:sldMasterIdLst>
  <p:notesMasterIdLst>
    <p:notesMasterId r:id="rId35"/>
  </p:notesMasterIdLst>
  <p:sldIdLst>
    <p:sldId id="256" r:id="rId2"/>
    <p:sldId id="341" r:id="rId3"/>
    <p:sldId id="272" r:id="rId4"/>
    <p:sldId id="265" r:id="rId5"/>
    <p:sldId id="323" r:id="rId6"/>
    <p:sldId id="271" r:id="rId7"/>
    <p:sldId id="273" r:id="rId8"/>
    <p:sldId id="314" r:id="rId9"/>
    <p:sldId id="315" r:id="rId10"/>
    <p:sldId id="340" r:id="rId11"/>
    <p:sldId id="335" r:id="rId12"/>
    <p:sldId id="316" r:id="rId13"/>
    <p:sldId id="275" r:id="rId14"/>
    <p:sldId id="336" r:id="rId15"/>
    <p:sldId id="333" r:id="rId16"/>
    <p:sldId id="339" r:id="rId17"/>
    <p:sldId id="311" r:id="rId18"/>
    <p:sldId id="300" r:id="rId19"/>
    <p:sldId id="328" r:id="rId20"/>
    <p:sldId id="329" r:id="rId21"/>
    <p:sldId id="312" r:id="rId22"/>
    <p:sldId id="313" r:id="rId23"/>
    <p:sldId id="327" r:id="rId24"/>
    <p:sldId id="325" r:id="rId25"/>
    <p:sldId id="281" r:id="rId26"/>
    <p:sldId id="324" r:id="rId27"/>
    <p:sldId id="297" r:id="rId28"/>
    <p:sldId id="303" r:id="rId29"/>
    <p:sldId id="269" r:id="rId30"/>
    <p:sldId id="286" r:id="rId31"/>
    <p:sldId id="342" r:id="rId32"/>
    <p:sldId id="343" r:id="rId33"/>
    <p:sldId id="284" r:id="rId34"/>
  </p:sldIdLst>
  <p:sldSz cx="12192000" cy="6858000"/>
  <p:notesSz cx="9928225" cy="6797675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Sitka Text" panose="02000505000000020004" pitchFamily="2" charset="0"/>
      <p:regular r:id="rId44"/>
      <p:bold r:id="rId45"/>
      <p:italic r:id="rId46"/>
      <p:boldItalic r:id="rId47"/>
    </p:embeddedFont>
    <p:embeddedFont>
      <p:font typeface="Wingdings 3" panose="05040102010807070707" pitchFamily="18" charset="2"/>
      <p:regular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98" y="-3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7C014-D2C4-4A22-A3BF-7CC45405C67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2419C-D28A-4596-BAE2-4952AFBA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92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2419C-D28A-4596-BAE2-4952AFBA2AD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60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Обращать внимание, чтобы ПК был по офтальмологии</a:t>
            </a:r>
          </a:p>
          <a:p>
            <a:r>
              <a:rPr lang="ru-RU" dirty="0"/>
              <a:t>Очно\заочно\гибрид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2419C-D28A-4596-BAE2-4952AFBA2AD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00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Обращать внимание, чтобы ПК был по офтальмологии</a:t>
            </a:r>
          </a:p>
          <a:p>
            <a:r>
              <a:rPr lang="ru-RU" dirty="0"/>
              <a:t>Очно\заочно\гибрид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2419C-D28A-4596-BAE2-4952AFBA2AD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0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Обратить внимание на качество отправляемых документов! Без пятен, затемнений, </a:t>
            </a:r>
            <a:r>
              <a:rPr lang="ru-RU" dirty="0" err="1"/>
              <a:t>засветов</a:t>
            </a:r>
            <a:r>
              <a:rPr lang="ru-RU" dirty="0"/>
              <a:t>, </a:t>
            </a:r>
            <a:r>
              <a:rPr lang="ru-RU" dirty="0" err="1"/>
              <a:t>посторон</a:t>
            </a:r>
            <a:r>
              <a:rPr lang="ru-RU" dirty="0"/>
              <a:t> предметов</a:t>
            </a:r>
          </a:p>
          <a:p>
            <a:r>
              <a:rPr lang="ru-RU" dirty="0"/>
              <a:t>Бумажные варианты – без скрепок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2419C-D28A-4596-BAE2-4952AFBA2AD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235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2419C-D28A-4596-BAE2-4952AFBA2AD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5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2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93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45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6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32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95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29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Sitka Text"/>
                <a:cs typeface="Sitka T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39863" y="2183180"/>
            <a:ext cx="4504690" cy="4120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Sitka Text"/>
                <a:cs typeface="Sitka Tex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46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25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5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5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7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6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85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4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2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187">
              <a:srgbClr val="F5FAFB"/>
            </a:gs>
            <a:gs pos="36000">
              <a:srgbClr val="E2EFF2"/>
            </a:gs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ca-rosminzdrav.ru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BD711DA-AD76-07EF-8EFA-40B174723DEF}"/>
              </a:ext>
            </a:extLst>
          </p:cNvPr>
          <p:cNvGrpSpPr/>
          <p:nvPr/>
        </p:nvGrpSpPr>
        <p:grpSpPr>
          <a:xfrm>
            <a:off x="3105150" y="2653948"/>
            <a:ext cx="5981700" cy="3505197"/>
            <a:chOff x="3238500" y="2666999"/>
            <a:chExt cx="5981700" cy="3505197"/>
          </a:xfrm>
        </p:grpSpPr>
        <p:sp>
          <p:nvSpPr>
            <p:cNvPr id="2" name="object 2"/>
            <p:cNvSpPr/>
            <p:nvPr/>
          </p:nvSpPr>
          <p:spPr>
            <a:xfrm>
              <a:off x="3238500" y="2666999"/>
              <a:ext cx="5981700" cy="3505197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48C47E6-684F-9907-24C5-7D54DA58D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795980"/>
              <a:ext cx="5715000" cy="3214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7250" y="494391"/>
            <a:ext cx="10439399" cy="1312539"/>
          </a:xfrm>
          <a:prstGeom prst="rect">
            <a:avLst/>
          </a:prstGeom>
          <a:noFill/>
        </p:spPr>
        <p:txBody>
          <a:bodyPr vert="horz" wrap="square" lIns="0" tIns="80645" rIns="0" bIns="0" rtlCol="0">
            <a:spAutoFit/>
          </a:bodyPr>
          <a:lstStyle/>
          <a:p>
            <a:pPr marL="91440" marR="290830" algn="ctr">
              <a:lnSpc>
                <a:spcPct val="100000"/>
              </a:lnSpc>
              <a:spcBef>
                <a:spcPts val="635"/>
              </a:spcBef>
            </a:pPr>
            <a:r>
              <a:rPr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Периодическая</a:t>
            </a:r>
            <a:r>
              <a:rPr sz="4400" b="1" spc="-7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аккредитация</a:t>
            </a:r>
            <a:r>
              <a:rPr lang="ru-RU" sz="4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врачей </a:t>
            </a:r>
            <a:br>
              <a:rPr lang="ru-RU" sz="4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01.01.2023 по 01.01.2029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4AD7B9-0896-A743-680C-987F2FF594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55" t="83315" r="44736" b="8951"/>
          <a:stretch/>
        </p:blipFill>
        <p:spPr>
          <a:xfrm>
            <a:off x="7529563" y="2759671"/>
            <a:ext cx="1481087" cy="9898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349199-71B7-9B81-8025-A10A15F335EB}"/>
              </a:ext>
            </a:extLst>
          </p:cNvPr>
          <p:cNvSpPr/>
          <p:nvPr/>
        </p:nvSpPr>
        <p:spPr>
          <a:xfrm>
            <a:off x="304800" y="228600"/>
            <a:ext cx="11582400" cy="6290704"/>
          </a:xfrm>
          <a:prstGeom prst="rect">
            <a:avLst/>
          </a:prstGeom>
          <a:noFill/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keys-of-moon-spring-flowers">
            <a:hlinkClick r:id="" action="ppaction://media"/>
            <a:extLst>
              <a:ext uri="{FF2B5EF4-FFF2-40B4-BE49-F238E27FC236}">
                <a16:creationId xmlns:a16="http://schemas.microsoft.com/office/drawing/2014/main" id="{842F2ACA-9312-46B0-FB32-3BCFAC825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826A4F-1681-0D8B-540F-4703D99F286E}"/>
              </a:ext>
            </a:extLst>
          </p:cNvPr>
          <p:cNvSpPr txBox="1"/>
          <p:nvPr/>
        </p:nvSpPr>
        <p:spPr>
          <a:xfrm>
            <a:off x="2667000" y="55772"/>
            <a:ext cx="701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</a:t>
            </a:r>
            <a:r>
              <a:rPr lang="ru-RU" sz="4000" b="1" spc="-2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допуске</a:t>
            </a:r>
            <a:r>
              <a:rPr lang="ru-RU" sz="4000" b="1" spc="-2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b="1" spc="-2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аккредитации специалиста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252773-3A20-4DCA-845B-8F11FAA36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94899"/>
            <a:ext cx="3811941" cy="50292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47E9BE-2826-4DA4-801D-D4711C756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497" y="1594899"/>
            <a:ext cx="3610303" cy="50292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A7547B-21B2-C093-C572-C6198F55E539}"/>
              </a:ext>
            </a:extLst>
          </p:cNvPr>
          <p:cNvSpPr txBox="1"/>
          <p:nvPr/>
        </p:nvSpPr>
        <p:spPr>
          <a:xfrm>
            <a:off x="9067800" y="3032281"/>
            <a:ext cx="28585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4 приказа МЗ РФ от 28.10.2022 №709н «Об утверждении Положения об аккредитации специалистов»:</a:t>
            </a:r>
          </a:p>
        </p:txBody>
      </p:sp>
    </p:spTree>
    <p:extLst>
      <p:ext uri="{BB962C8B-B14F-4D97-AF65-F5344CB8AC3E}">
        <p14:creationId xmlns:p14="http://schemas.microsoft.com/office/powerpoint/2010/main" val="365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D26F89-8C47-BA29-36D4-1AE1C7010281}"/>
              </a:ext>
            </a:extLst>
          </p:cNvPr>
          <p:cNvSpPr txBox="1"/>
          <p:nvPr/>
        </p:nvSpPr>
        <p:spPr>
          <a:xfrm>
            <a:off x="1676400" y="5115504"/>
            <a:ext cx="4114800" cy="111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Надо 50 баллов в год???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Н-Е-Т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!!!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F7F14-6A61-D31E-83F9-B28119E1F3D9}"/>
              </a:ext>
            </a:extLst>
          </p:cNvPr>
          <p:cNvSpPr txBox="1"/>
          <p:nvPr/>
        </p:nvSpPr>
        <p:spPr>
          <a:xfrm>
            <a:off x="2057400" y="1409191"/>
            <a:ext cx="487680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Баллы,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нмо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часы отменили???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D437FF-078B-BBA6-43D0-8870421EF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t="33334" b="4443"/>
          <a:stretch/>
        </p:blipFill>
        <p:spPr bwMode="auto">
          <a:xfrm>
            <a:off x="4016093" y="2155057"/>
            <a:ext cx="3959772" cy="277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5BFCED-8248-D0CB-6FFB-23C9CF4E147E}"/>
              </a:ext>
            </a:extLst>
          </p:cNvPr>
          <p:cNvSpPr txBox="1"/>
          <p:nvPr/>
        </p:nvSpPr>
        <p:spPr>
          <a:xfrm>
            <a:off x="566420" y="3050918"/>
            <a:ext cx="3649717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НМО обязательно???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НЕТ!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97596-AF73-40E8-F8A5-6D26E9E8C176}"/>
              </a:ext>
            </a:extLst>
          </p:cNvPr>
          <p:cNvSpPr txBox="1"/>
          <p:nvPr/>
        </p:nvSpPr>
        <p:spPr>
          <a:xfrm>
            <a:off x="7106068" y="5562600"/>
            <a:ext cx="5030514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Требуется 250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баллов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????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 НЕТ же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!!!!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0A50A2-19AF-FDB0-92A4-8FD9A5BF36FB}"/>
              </a:ext>
            </a:extLst>
          </p:cNvPr>
          <p:cNvSpPr txBox="1"/>
          <p:nvPr/>
        </p:nvSpPr>
        <p:spPr>
          <a:xfrm>
            <a:off x="1371600" y="196792"/>
            <a:ext cx="10515600" cy="95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ts val="3200"/>
              </a:lnSpc>
              <a:spcBef>
                <a:spcPts val="585"/>
              </a:spcBef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</a:t>
            </a:r>
            <a:r>
              <a:rPr lang="ru-RU" sz="40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sz="40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освоении программ ПК</a:t>
            </a:r>
          </a:p>
          <a:p>
            <a:pPr marL="12700" marR="5080" algn="ctr">
              <a:lnSpc>
                <a:spcPts val="3200"/>
              </a:lnSpc>
              <a:spcBef>
                <a:spcPts val="585"/>
              </a:spcBef>
            </a:pP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spc="-2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даты получения</a:t>
            </a:r>
            <a:r>
              <a:rPr lang="ru-RU" sz="2400" b="1" spc="-2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</a:t>
            </a:r>
            <a:r>
              <a:rPr lang="en-US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аккредитации)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67E37-00E8-2752-B3DB-ABBF619F7388}"/>
              </a:ext>
            </a:extLst>
          </p:cNvPr>
          <p:cNvSpPr txBox="1"/>
          <p:nvPr/>
        </p:nvSpPr>
        <p:spPr>
          <a:xfrm>
            <a:off x="7998372" y="1656465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сдавать тесты и еще какие-то станции????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Нет, нет и нет!!!!</a:t>
            </a:r>
          </a:p>
        </p:txBody>
      </p:sp>
    </p:spTree>
    <p:extLst>
      <p:ext uri="{BB962C8B-B14F-4D97-AF65-F5344CB8AC3E}">
        <p14:creationId xmlns:p14="http://schemas.microsoft.com/office/powerpoint/2010/main" val="24896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52732B-CB0C-50E9-8D3F-A7BC8A1EA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4" t="27933" r="42762" b="12222"/>
          <a:stretch/>
        </p:blipFill>
        <p:spPr>
          <a:xfrm>
            <a:off x="6701203" y="969521"/>
            <a:ext cx="5071113" cy="519447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B3C1FC9-1AC3-811E-630C-18232215B3D5}"/>
              </a:ext>
            </a:extLst>
          </p:cNvPr>
          <p:cNvGrpSpPr/>
          <p:nvPr/>
        </p:nvGrpSpPr>
        <p:grpSpPr>
          <a:xfrm>
            <a:off x="208685" y="1769562"/>
            <a:ext cx="6416318" cy="3480244"/>
            <a:chOff x="372916" y="2425452"/>
            <a:chExt cx="6416318" cy="348024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2905AB1-96E8-6CA1-21F3-E5C59992F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375" t="31996" r="22998" b="17256"/>
            <a:stretch/>
          </p:blipFill>
          <p:spPr>
            <a:xfrm>
              <a:off x="372916" y="2425452"/>
              <a:ext cx="6416318" cy="3480244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</p:pic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C92061E3-74E5-4DC0-97B4-7CFCA2209E3D}"/>
                </a:ext>
              </a:extLst>
            </p:cNvPr>
            <p:cNvSpPr/>
            <p:nvPr/>
          </p:nvSpPr>
          <p:spPr>
            <a:xfrm>
              <a:off x="5638800" y="2883983"/>
              <a:ext cx="914400" cy="914400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657D1F1-8E36-439A-8357-D02FF8E359F7}"/>
                </a:ext>
              </a:extLst>
            </p:cNvPr>
            <p:cNvSpPr/>
            <p:nvPr/>
          </p:nvSpPr>
          <p:spPr>
            <a:xfrm>
              <a:off x="5715000" y="2960183"/>
              <a:ext cx="762000" cy="762000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EC2710F-EFB8-43DA-AE2C-9BD9CAB2647F}"/>
              </a:ext>
            </a:extLst>
          </p:cNvPr>
          <p:cNvSpPr txBox="1"/>
          <p:nvPr/>
        </p:nvSpPr>
        <p:spPr>
          <a:xfrm>
            <a:off x="1330670" y="90797"/>
            <a:ext cx="10172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r>
              <a:rPr lang="ru-RU" sz="4000" b="1" spc="-2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</a:t>
            </a:r>
            <a:r>
              <a:rPr lang="ru-RU" sz="4000" b="1" spc="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E7722B-9B31-4A43-B098-C0B76FAA9C5F}"/>
              </a:ext>
            </a:extLst>
          </p:cNvPr>
          <p:cNvSpPr txBox="1"/>
          <p:nvPr/>
        </p:nvSpPr>
        <p:spPr>
          <a:xfrm>
            <a:off x="9351618" y="2593530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с официального сайта учреждения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4447DC-0EBD-4E13-ADE8-7263FAD55F65}"/>
              </a:ext>
            </a:extLst>
          </p:cNvPr>
          <p:cNvSpPr txBox="1"/>
          <p:nvPr/>
        </p:nvSpPr>
        <p:spPr>
          <a:xfrm>
            <a:off x="9519095" y="3337184"/>
            <a:ext cx="1951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трудовой книжке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4EC45C-6E46-48FD-BEA1-249072354D60}"/>
              </a:ext>
            </a:extLst>
          </p:cNvPr>
          <p:cNvSpPr txBox="1"/>
          <p:nvPr/>
        </p:nvSpPr>
        <p:spPr>
          <a:xfrm>
            <a:off x="9140723" y="3624594"/>
            <a:ext cx="2707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долж.инстр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или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профстандарту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C9DDA-AB49-44B9-91AF-86C9A79E8E0D}"/>
              </a:ext>
            </a:extLst>
          </p:cNvPr>
          <p:cNvSpPr txBox="1"/>
          <p:nvPr/>
        </p:nvSpPr>
        <p:spPr>
          <a:xfrm>
            <a:off x="9145445" y="3886204"/>
            <a:ext cx="262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Принял…Установил диагноз … Составил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лечения …. Прооперировал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454C1-9D82-4169-8BEE-2098AA23EF79}"/>
              </a:ext>
            </a:extLst>
          </p:cNvPr>
          <p:cNvSpPr txBox="1"/>
          <p:nvPr/>
        </p:nvSpPr>
        <p:spPr>
          <a:xfrm>
            <a:off x="9145445" y="4924443"/>
            <a:ext cx="262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Являюсь куратором ординаторов\аспирантов\нет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2343C6-FF79-4F05-A4A0-2B1393FB9D25}"/>
              </a:ext>
            </a:extLst>
          </p:cNvPr>
          <p:cNvSpPr txBox="1"/>
          <p:nvPr/>
        </p:nvSpPr>
        <p:spPr>
          <a:xfrm>
            <a:off x="9145445" y="5249806"/>
            <a:ext cx="267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ПК, участие в НК, освоение новых хирургических технологий, участие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гос.проектах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F431B7-F6E9-828D-EEFB-0EDE80B48D54}"/>
              </a:ext>
            </a:extLst>
          </p:cNvPr>
          <p:cNvSpPr txBox="1"/>
          <p:nvPr/>
        </p:nvSpPr>
        <p:spPr>
          <a:xfrm>
            <a:off x="9145445" y="4414414"/>
            <a:ext cx="262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обучение на курсах … Освоил новые хирургические технологии… Прошел стажировку…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C57D627E-DFFA-84B4-51B1-0482D8AE2634}"/>
              </a:ext>
            </a:extLst>
          </p:cNvPr>
          <p:cNvSpPr/>
          <p:nvPr/>
        </p:nvSpPr>
        <p:spPr>
          <a:xfrm>
            <a:off x="5229301" y="4673623"/>
            <a:ext cx="895052" cy="297293"/>
          </a:xfrm>
          <a:custGeom>
            <a:avLst/>
            <a:gdLst>
              <a:gd name="connsiteX0" fmla="*/ 108243 w 895052"/>
              <a:gd name="connsiteY0" fmla="*/ 132293 h 297293"/>
              <a:gd name="connsiteX1" fmla="*/ 55080 w 895052"/>
              <a:gd name="connsiteY1" fmla="*/ 227986 h 297293"/>
              <a:gd name="connsiteX2" fmla="*/ 23183 w 895052"/>
              <a:gd name="connsiteY2" fmla="*/ 259884 h 297293"/>
              <a:gd name="connsiteX3" fmla="*/ 129508 w 895052"/>
              <a:gd name="connsiteY3" fmla="*/ 111028 h 297293"/>
              <a:gd name="connsiteX4" fmla="*/ 246466 w 895052"/>
              <a:gd name="connsiteY4" fmla="*/ 47233 h 297293"/>
              <a:gd name="connsiteX5" fmla="*/ 299629 w 895052"/>
              <a:gd name="connsiteY5" fmla="*/ 4703 h 297293"/>
              <a:gd name="connsiteX6" fmla="*/ 161406 w 895052"/>
              <a:gd name="connsiteY6" fmla="*/ 227986 h 297293"/>
              <a:gd name="connsiteX7" fmla="*/ 65713 w 895052"/>
              <a:gd name="connsiteY7" fmla="*/ 249251 h 297293"/>
              <a:gd name="connsiteX8" fmla="*/ 1918 w 895052"/>
              <a:gd name="connsiteY8" fmla="*/ 291782 h 297293"/>
              <a:gd name="connsiteX9" fmla="*/ 140141 w 895052"/>
              <a:gd name="connsiteY9" fmla="*/ 121661 h 297293"/>
              <a:gd name="connsiteX10" fmla="*/ 469750 w 895052"/>
              <a:gd name="connsiteY10" fmla="*/ 4703 h 297293"/>
              <a:gd name="connsiteX11" fmla="*/ 576076 w 895052"/>
              <a:gd name="connsiteY11" fmla="*/ 15335 h 297293"/>
              <a:gd name="connsiteX12" fmla="*/ 544178 w 895052"/>
              <a:gd name="connsiteY12" fmla="*/ 111028 h 297293"/>
              <a:gd name="connsiteX13" fmla="*/ 374057 w 895052"/>
              <a:gd name="connsiteY13" fmla="*/ 238619 h 297293"/>
              <a:gd name="connsiteX14" fmla="*/ 320894 w 895052"/>
              <a:gd name="connsiteY14" fmla="*/ 249251 h 297293"/>
              <a:gd name="connsiteX15" fmla="*/ 310262 w 895052"/>
              <a:gd name="connsiteY15" fmla="*/ 164191 h 297293"/>
              <a:gd name="connsiteX16" fmla="*/ 565443 w 895052"/>
              <a:gd name="connsiteY16" fmla="*/ 47233 h 297293"/>
              <a:gd name="connsiteX17" fmla="*/ 639871 w 895052"/>
              <a:gd name="connsiteY17" fmla="*/ 89763 h 297293"/>
              <a:gd name="connsiteX18" fmla="*/ 501648 w 895052"/>
              <a:gd name="connsiteY18" fmla="*/ 270517 h 297293"/>
              <a:gd name="connsiteX19" fmla="*/ 459118 w 895052"/>
              <a:gd name="connsiteY19" fmla="*/ 227986 h 297293"/>
              <a:gd name="connsiteX20" fmla="*/ 533546 w 895052"/>
              <a:gd name="connsiteY20" fmla="*/ 153558 h 297293"/>
              <a:gd name="connsiteX21" fmla="*/ 618606 w 895052"/>
              <a:gd name="connsiteY21" fmla="*/ 132293 h 297293"/>
              <a:gd name="connsiteX22" fmla="*/ 852522 w 895052"/>
              <a:gd name="connsiteY22" fmla="*/ 100396 h 297293"/>
              <a:gd name="connsiteX23" fmla="*/ 895052 w 895052"/>
              <a:gd name="connsiteY23" fmla="*/ 89763 h 29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5052" h="297293">
                <a:moveTo>
                  <a:pt x="108243" y="132293"/>
                </a:moveTo>
                <a:cubicBezTo>
                  <a:pt x="86232" y="187322"/>
                  <a:pt x="93012" y="183732"/>
                  <a:pt x="55080" y="227986"/>
                </a:cubicBezTo>
                <a:cubicBezTo>
                  <a:pt x="45294" y="239403"/>
                  <a:pt x="15110" y="272570"/>
                  <a:pt x="23183" y="259884"/>
                </a:cubicBezTo>
                <a:cubicBezTo>
                  <a:pt x="55920" y="208441"/>
                  <a:pt x="85353" y="153081"/>
                  <a:pt x="129508" y="111028"/>
                </a:cubicBezTo>
                <a:cubicBezTo>
                  <a:pt x="161666" y="80401"/>
                  <a:pt x="208808" y="70769"/>
                  <a:pt x="246466" y="47233"/>
                </a:cubicBezTo>
                <a:cubicBezTo>
                  <a:pt x="265710" y="35205"/>
                  <a:pt x="281908" y="18880"/>
                  <a:pt x="299629" y="4703"/>
                </a:cubicBezTo>
                <a:cubicBezTo>
                  <a:pt x="262301" y="101754"/>
                  <a:pt x="256817" y="171862"/>
                  <a:pt x="161406" y="227986"/>
                </a:cubicBezTo>
                <a:cubicBezTo>
                  <a:pt x="133242" y="244553"/>
                  <a:pt x="97611" y="242163"/>
                  <a:pt x="65713" y="249251"/>
                </a:cubicBezTo>
                <a:cubicBezTo>
                  <a:pt x="44448" y="263428"/>
                  <a:pt x="-10960" y="313858"/>
                  <a:pt x="1918" y="291782"/>
                </a:cubicBezTo>
                <a:cubicBezTo>
                  <a:pt x="38734" y="228670"/>
                  <a:pt x="83266" y="167528"/>
                  <a:pt x="140141" y="121661"/>
                </a:cubicBezTo>
                <a:cubicBezTo>
                  <a:pt x="263771" y="21959"/>
                  <a:pt x="332565" y="25808"/>
                  <a:pt x="469750" y="4703"/>
                </a:cubicBezTo>
                <a:cubicBezTo>
                  <a:pt x="505192" y="8247"/>
                  <a:pt x="555650" y="-13845"/>
                  <a:pt x="576076" y="15335"/>
                </a:cubicBezTo>
                <a:cubicBezTo>
                  <a:pt x="595358" y="42880"/>
                  <a:pt x="563864" y="83770"/>
                  <a:pt x="544178" y="111028"/>
                </a:cubicBezTo>
                <a:cubicBezTo>
                  <a:pt x="507551" y="161742"/>
                  <a:pt x="436936" y="215754"/>
                  <a:pt x="374057" y="238619"/>
                </a:cubicBezTo>
                <a:cubicBezTo>
                  <a:pt x="357073" y="244795"/>
                  <a:pt x="338615" y="245707"/>
                  <a:pt x="320894" y="249251"/>
                </a:cubicBezTo>
                <a:cubicBezTo>
                  <a:pt x="273922" y="237509"/>
                  <a:pt x="232444" y="242010"/>
                  <a:pt x="310262" y="164191"/>
                </a:cubicBezTo>
                <a:cubicBezTo>
                  <a:pt x="401411" y="73041"/>
                  <a:pt x="450801" y="75893"/>
                  <a:pt x="565443" y="47233"/>
                </a:cubicBezTo>
                <a:cubicBezTo>
                  <a:pt x="590252" y="61410"/>
                  <a:pt x="636327" y="61410"/>
                  <a:pt x="639871" y="89763"/>
                </a:cubicBezTo>
                <a:cubicBezTo>
                  <a:pt x="653458" y="198461"/>
                  <a:pt x="568007" y="229042"/>
                  <a:pt x="501648" y="270517"/>
                </a:cubicBezTo>
                <a:cubicBezTo>
                  <a:pt x="487471" y="256340"/>
                  <a:pt x="453843" y="247329"/>
                  <a:pt x="459118" y="227986"/>
                </a:cubicBezTo>
                <a:cubicBezTo>
                  <a:pt x="468350" y="194137"/>
                  <a:pt x="503460" y="171609"/>
                  <a:pt x="533546" y="153558"/>
                </a:cubicBezTo>
                <a:cubicBezTo>
                  <a:pt x="558607" y="138521"/>
                  <a:pt x="589778" y="137098"/>
                  <a:pt x="618606" y="132293"/>
                </a:cubicBezTo>
                <a:cubicBezTo>
                  <a:pt x="696229" y="119356"/>
                  <a:pt x="776178" y="119483"/>
                  <a:pt x="852522" y="100396"/>
                </a:cubicBezTo>
                <a:lnTo>
                  <a:pt x="895052" y="897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038E58A7-D95B-4729-E5AF-4ADD208D52E7}"/>
              </a:ext>
            </a:extLst>
          </p:cNvPr>
          <p:cNvSpPr/>
          <p:nvPr/>
        </p:nvSpPr>
        <p:spPr>
          <a:xfrm>
            <a:off x="4857880" y="1927148"/>
            <a:ext cx="616689" cy="414670"/>
          </a:xfrm>
          <a:custGeom>
            <a:avLst/>
            <a:gdLst>
              <a:gd name="connsiteX0" fmla="*/ 0 w 616689"/>
              <a:gd name="connsiteY0" fmla="*/ 255181 h 414670"/>
              <a:gd name="connsiteX1" fmla="*/ 63796 w 616689"/>
              <a:gd name="connsiteY1" fmla="*/ 202018 h 414670"/>
              <a:gd name="connsiteX2" fmla="*/ 265814 w 616689"/>
              <a:gd name="connsiteY2" fmla="*/ 0 h 414670"/>
              <a:gd name="connsiteX3" fmla="*/ 180754 w 616689"/>
              <a:gd name="connsiteY3" fmla="*/ 191386 h 414670"/>
              <a:gd name="connsiteX4" fmla="*/ 138224 w 616689"/>
              <a:gd name="connsiteY4" fmla="*/ 340242 h 414670"/>
              <a:gd name="connsiteX5" fmla="*/ 74428 w 616689"/>
              <a:gd name="connsiteY5" fmla="*/ 276446 h 414670"/>
              <a:gd name="connsiteX6" fmla="*/ 223284 w 616689"/>
              <a:gd name="connsiteY6" fmla="*/ 191386 h 414670"/>
              <a:gd name="connsiteX7" fmla="*/ 287080 w 616689"/>
              <a:gd name="connsiteY7" fmla="*/ 223283 h 414670"/>
              <a:gd name="connsiteX8" fmla="*/ 382773 w 616689"/>
              <a:gd name="connsiteY8" fmla="*/ 233916 h 414670"/>
              <a:gd name="connsiteX9" fmla="*/ 287080 w 616689"/>
              <a:gd name="connsiteY9" fmla="*/ 265814 h 414670"/>
              <a:gd name="connsiteX10" fmla="*/ 223284 w 616689"/>
              <a:gd name="connsiteY10" fmla="*/ 382772 h 414670"/>
              <a:gd name="connsiteX11" fmla="*/ 202019 w 616689"/>
              <a:gd name="connsiteY11" fmla="*/ 414670 h 414670"/>
              <a:gd name="connsiteX12" fmla="*/ 170121 w 616689"/>
              <a:gd name="connsiteY12" fmla="*/ 180753 h 414670"/>
              <a:gd name="connsiteX13" fmla="*/ 287080 w 616689"/>
              <a:gd name="connsiteY13" fmla="*/ 159488 h 414670"/>
              <a:gd name="connsiteX14" fmla="*/ 340242 w 616689"/>
              <a:gd name="connsiteY14" fmla="*/ 170121 h 414670"/>
              <a:gd name="connsiteX15" fmla="*/ 606056 w 616689"/>
              <a:gd name="connsiteY15" fmla="*/ 31897 h 414670"/>
              <a:gd name="connsiteX16" fmla="*/ 616689 w 616689"/>
              <a:gd name="connsiteY16" fmla="*/ 0 h 41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6689" h="414670">
                <a:moveTo>
                  <a:pt x="0" y="255181"/>
                </a:moveTo>
                <a:cubicBezTo>
                  <a:pt x="21265" y="237460"/>
                  <a:pt x="43827" y="221188"/>
                  <a:pt x="63796" y="202018"/>
                </a:cubicBezTo>
                <a:cubicBezTo>
                  <a:pt x="132495" y="136067"/>
                  <a:pt x="265814" y="0"/>
                  <a:pt x="265814" y="0"/>
                </a:cubicBezTo>
                <a:cubicBezTo>
                  <a:pt x="237461" y="63795"/>
                  <a:pt x="205267" y="126019"/>
                  <a:pt x="180754" y="191386"/>
                </a:cubicBezTo>
                <a:cubicBezTo>
                  <a:pt x="162635" y="239705"/>
                  <a:pt x="138224" y="340242"/>
                  <a:pt x="138224" y="340242"/>
                </a:cubicBezTo>
                <a:cubicBezTo>
                  <a:pt x="116959" y="318977"/>
                  <a:pt x="76926" y="306416"/>
                  <a:pt x="74428" y="276446"/>
                </a:cubicBezTo>
                <a:cubicBezTo>
                  <a:pt x="68501" y="205328"/>
                  <a:pt x="195014" y="197668"/>
                  <a:pt x="223284" y="191386"/>
                </a:cubicBezTo>
                <a:cubicBezTo>
                  <a:pt x="244549" y="202018"/>
                  <a:pt x="275100" y="202747"/>
                  <a:pt x="287080" y="223283"/>
                </a:cubicBezTo>
                <a:cubicBezTo>
                  <a:pt x="342567" y="318402"/>
                  <a:pt x="224509" y="392178"/>
                  <a:pt x="382773" y="233916"/>
                </a:cubicBezTo>
                <a:cubicBezTo>
                  <a:pt x="407139" y="173001"/>
                  <a:pt x="456860" y="76060"/>
                  <a:pt x="287080" y="265814"/>
                </a:cubicBezTo>
                <a:cubicBezTo>
                  <a:pt x="257469" y="298909"/>
                  <a:pt x="245317" y="344215"/>
                  <a:pt x="223284" y="382772"/>
                </a:cubicBezTo>
                <a:cubicBezTo>
                  <a:pt x="216944" y="393867"/>
                  <a:pt x="209107" y="404037"/>
                  <a:pt x="202019" y="414670"/>
                </a:cubicBezTo>
                <a:cubicBezTo>
                  <a:pt x="160134" y="344862"/>
                  <a:pt x="81037" y="269837"/>
                  <a:pt x="170121" y="180753"/>
                </a:cubicBezTo>
                <a:cubicBezTo>
                  <a:pt x="198140" y="152734"/>
                  <a:pt x="248094" y="166576"/>
                  <a:pt x="287080" y="159488"/>
                </a:cubicBezTo>
                <a:cubicBezTo>
                  <a:pt x="304801" y="163032"/>
                  <a:pt x="322710" y="165738"/>
                  <a:pt x="340242" y="170121"/>
                </a:cubicBezTo>
                <a:cubicBezTo>
                  <a:pt x="492869" y="208278"/>
                  <a:pt x="400155" y="226961"/>
                  <a:pt x="606056" y="31897"/>
                </a:cubicBezTo>
                <a:cubicBezTo>
                  <a:pt x="614192" y="24189"/>
                  <a:pt x="613145" y="10632"/>
                  <a:pt x="61668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14A15-ED7C-073F-D698-1072C8247001}"/>
              </a:ext>
            </a:extLst>
          </p:cNvPr>
          <p:cNvSpPr txBox="1"/>
          <p:nvPr/>
        </p:nvSpPr>
        <p:spPr>
          <a:xfrm>
            <a:off x="69743" y="1176898"/>
            <a:ext cx="6631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5 приказа МЗ РФ от 28.10.2022 №709н «Об утверждении Положения об аккредитации специалистов»: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BA9B0-7584-79B6-FB0D-E3024CF3A21F}"/>
              </a:ext>
            </a:extLst>
          </p:cNvPr>
          <p:cNvSpPr txBox="1"/>
          <p:nvPr/>
        </p:nvSpPr>
        <p:spPr>
          <a:xfrm>
            <a:off x="3416843" y="1927148"/>
            <a:ext cx="2895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                                          Ф.И.О.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6FAB2-6C5C-AC0D-B008-C0FC07462A1B}"/>
              </a:ext>
            </a:extLst>
          </p:cNvPr>
          <p:cNvSpPr txBox="1"/>
          <p:nvPr/>
        </p:nvSpPr>
        <p:spPr>
          <a:xfrm>
            <a:off x="9351618" y="1374129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с официального сайта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39366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422283-F704-E39B-7CF6-AFAD3A285321}"/>
              </a:ext>
            </a:extLst>
          </p:cNvPr>
          <p:cNvSpPr txBox="1"/>
          <p:nvPr/>
        </p:nvSpPr>
        <p:spPr>
          <a:xfrm>
            <a:off x="1371600" y="196792"/>
            <a:ext cx="10515600" cy="95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ts val="3200"/>
              </a:lnSpc>
              <a:spcBef>
                <a:spcPts val="585"/>
              </a:spcBef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</a:t>
            </a:r>
            <a:r>
              <a:rPr lang="ru-RU" sz="40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sz="40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освоении программ ПК</a:t>
            </a:r>
          </a:p>
          <a:p>
            <a:pPr marL="12700" marR="5080" algn="ctr">
              <a:lnSpc>
                <a:spcPts val="3200"/>
              </a:lnSpc>
              <a:spcBef>
                <a:spcPts val="585"/>
              </a:spcBef>
            </a:pP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spc="-2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даты получения</a:t>
            </a:r>
            <a:r>
              <a:rPr lang="ru-RU" sz="2400" b="1" spc="-2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</a:t>
            </a:r>
            <a:r>
              <a:rPr lang="en-US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аккредитации)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62EC1-496F-6623-22E7-031D6DC30DDA}"/>
              </a:ext>
            </a:extLst>
          </p:cNvPr>
          <p:cNvSpPr txBox="1"/>
          <p:nvPr/>
        </p:nvSpPr>
        <p:spPr>
          <a:xfrm>
            <a:off x="3505200" y="1358206"/>
            <a:ext cx="59436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5 лет необходимо пройти обучение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часа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7D4EDC-3DBD-F2DA-353F-99F93B318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25" t="48889" r="20000" b="35005"/>
          <a:stretch/>
        </p:blipFill>
        <p:spPr>
          <a:xfrm>
            <a:off x="2362200" y="3657600"/>
            <a:ext cx="7972914" cy="195881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DD78F2-BFCC-96E4-5A4C-6EE7457DA347}"/>
              </a:ext>
            </a:extLst>
          </p:cNvPr>
          <p:cNvSpPr txBox="1"/>
          <p:nvPr/>
        </p:nvSpPr>
        <p:spPr>
          <a:xfrm>
            <a:off x="3161270" y="2877234"/>
            <a:ext cx="6631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103 приказа МЗ РФ от 28.10.2022 №709н «Об утверждении Положения об аккредитации специалистов»: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92ECF38-C029-C275-C28D-148309D49EAD}"/>
              </a:ext>
            </a:extLst>
          </p:cNvPr>
          <p:cNvCxnSpPr/>
          <p:nvPr/>
        </p:nvCxnSpPr>
        <p:spPr>
          <a:xfrm>
            <a:off x="4267200" y="40386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5E8C3F6-13AD-0183-FA00-25069BE4CA3A}"/>
              </a:ext>
            </a:extLst>
          </p:cNvPr>
          <p:cNvCxnSpPr/>
          <p:nvPr/>
        </p:nvCxnSpPr>
        <p:spPr>
          <a:xfrm>
            <a:off x="4267200" y="52578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1FBE617-CD75-9740-2E54-D31CC1116F1C}"/>
              </a:ext>
            </a:extLst>
          </p:cNvPr>
          <p:cNvCxnSpPr/>
          <p:nvPr/>
        </p:nvCxnSpPr>
        <p:spPr>
          <a:xfrm>
            <a:off x="7010400" y="52578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4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422283-F704-E39B-7CF6-AFAD3A285321}"/>
              </a:ext>
            </a:extLst>
          </p:cNvPr>
          <p:cNvSpPr txBox="1"/>
          <p:nvPr/>
        </p:nvSpPr>
        <p:spPr>
          <a:xfrm>
            <a:off x="1371600" y="196792"/>
            <a:ext cx="10515600" cy="95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ts val="3200"/>
              </a:lnSpc>
              <a:spcBef>
                <a:spcPts val="585"/>
              </a:spcBef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</a:t>
            </a:r>
            <a:r>
              <a:rPr lang="ru-RU" sz="40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sz="40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освоении программ ПК</a:t>
            </a:r>
          </a:p>
          <a:p>
            <a:pPr marL="12700" marR="5080" algn="ctr">
              <a:lnSpc>
                <a:spcPts val="3200"/>
              </a:lnSpc>
              <a:spcBef>
                <a:spcPts val="585"/>
              </a:spcBef>
            </a:pP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spc="-2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даты получения</a:t>
            </a:r>
            <a:r>
              <a:rPr lang="ru-RU" sz="2400" b="1" spc="-2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</a:t>
            </a:r>
            <a:r>
              <a:rPr lang="en-US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аккредитации)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62EC1-496F-6623-22E7-031D6DC30DDA}"/>
              </a:ext>
            </a:extLst>
          </p:cNvPr>
          <p:cNvSpPr txBox="1"/>
          <p:nvPr/>
        </p:nvSpPr>
        <p:spPr>
          <a:xfrm>
            <a:off x="6210300" y="1337985"/>
            <a:ext cx="59436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5 лет необходимо пройти обучение (п.103 Положения)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часа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вариант:  ПК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144ч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ПК с суммарным сроком освоения не менее 144 часов (144, 72+72, 72+36+36 и т.д.).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C831D7-A506-4C91-9773-E9CA21170A98}"/>
              </a:ext>
            </a:extLst>
          </p:cNvPr>
          <p:cNvSpPr/>
          <p:nvPr/>
        </p:nvSpPr>
        <p:spPr>
          <a:xfrm>
            <a:off x="914400" y="4613616"/>
            <a:ext cx="1059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72ч ПК + иное обучение (НМО)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ПК с суммарным сроком освоения не менее 72 часов + сведения об образовании (например, участие в конференциях, освоение ИОМ), подтвержденные на портале НМО (внесение баллов в личный кабинет).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77116-94FB-B2C3-E476-2F21E2953D54}"/>
              </a:ext>
            </a:extLst>
          </p:cNvPr>
          <p:cNvSpPr txBox="1"/>
          <p:nvPr/>
        </p:nvSpPr>
        <p:spPr>
          <a:xfrm>
            <a:off x="7889570" y="6455897"/>
            <a:ext cx="428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ПК по аккредитуемой специальности</a:t>
            </a:r>
          </a:p>
        </p:txBody>
      </p:sp>
      <p:pic>
        <p:nvPicPr>
          <p:cNvPr id="9" name="image44.png">
            <a:extLst>
              <a:ext uri="{FF2B5EF4-FFF2-40B4-BE49-F238E27FC236}">
                <a16:creationId xmlns:a16="http://schemas.microsoft.com/office/drawing/2014/main" id="{821C30BB-31F5-9854-AD9B-5DAE3A42A4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365" t="4614" r="9090" b="2730"/>
          <a:stretch/>
        </p:blipFill>
        <p:spPr>
          <a:xfrm rot="16200000">
            <a:off x="1537207" y="107611"/>
            <a:ext cx="3172944" cy="566315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C64A0D4-436C-7671-CF92-C1ECA0DECA75}"/>
              </a:ext>
            </a:extLst>
          </p:cNvPr>
          <p:cNvSpPr/>
          <p:nvPr/>
        </p:nvSpPr>
        <p:spPr>
          <a:xfrm>
            <a:off x="609600" y="1352716"/>
            <a:ext cx="2895600" cy="24748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34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BE30F1-6EC0-4169-B2AF-44C2B1E7F76B}"/>
              </a:ext>
            </a:extLst>
          </p:cNvPr>
          <p:cNvSpPr/>
          <p:nvPr/>
        </p:nvSpPr>
        <p:spPr>
          <a:xfrm>
            <a:off x="304800" y="2091896"/>
            <a:ext cx="61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2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https://obrnadzor.gov.ru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– сервис поиска сведений о документах об образовании.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0ED1B62-D487-F037-5EE4-28F713F4D912}"/>
              </a:ext>
            </a:extLst>
          </p:cNvPr>
          <p:cNvGrpSpPr/>
          <p:nvPr/>
        </p:nvGrpSpPr>
        <p:grpSpPr>
          <a:xfrm>
            <a:off x="842302" y="3009008"/>
            <a:ext cx="5362239" cy="2204174"/>
            <a:chOff x="4190999" y="3429000"/>
            <a:chExt cx="7620000" cy="296617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07E020F-A1E1-4371-9E19-B9906430D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25" t="6666" r="1250" b="28889"/>
            <a:stretch/>
          </p:blipFill>
          <p:spPr>
            <a:xfrm>
              <a:off x="4190999" y="3429000"/>
              <a:ext cx="7620000" cy="2966174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</p:pic>
        <p:sp>
          <p:nvSpPr>
            <p:cNvPr id="8" name="Стрелка: вправо 7">
              <a:extLst>
                <a:ext uri="{FF2B5EF4-FFF2-40B4-BE49-F238E27FC236}">
                  <a16:creationId xmlns:a16="http://schemas.microsoft.com/office/drawing/2014/main" id="{20AE27B8-5576-4826-A628-C3D29D7EB7A6}"/>
                </a:ext>
              </a:extLst>
            </p:cNvPr>
            <p:cNvSpPr/>
            <p:nvPr/>
          </p:nvSpPr>
          <p:spPr>
            <a:xfrm rot="5400000">
              <a:off x="6874351" y="5783066"/>
              <a:ext cx="393391" cy="321068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89614DBE-8322-3EC7-FED8-2417573C1E61}"/>
                </a:ext>
              </a:extLst>
            </p:cNvPr>
            <p:cNvSpPr/>
            <p:nvPr/>
          </p:nvSpPr>
          <p:spPr>
            <a:xfrm>
              <a:off x="7696200" y="5943600"/>
              <a:ext cx="2819400" cy="138653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5EC0816-2EF4-5861-5228-E81868E181B4}"/>
              </a:ext>
            </a:extLst>
          </p:cNvPr>
          <p:cNvSpPr txBox="1"/>
          <p:nvPr/>
        </p:nvSpPr>
        <p:spPr>
          <a:xfrm>
            <a:off x="7010400" y="1748058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освоения курса ПК врач получает удостоверение, данные которого вносятся в ФИС ФРДО*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BA3D31-433B-DAFA-9754-5CA4C18F36A4}"/>
              </a:ext>
            </a:extLst>
          </p:cNvPr>
          <p:cNvSpPr txBox="1"/>
          <p:nvPr/>
        </p:nvSpPr>
        <p:spPr>
          <a:xfrm>
            <a:off x="5470041" y="5957754"/>
            <a:ext cx="671135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частью 9 статьи 98 Федерального закона от 29.12.2012 №273-ФЗ «Об образовании в Российской Федерации» в рамках проектной деятельности Рособрнадзором создана федеральная информационная система «Федеральный реестр сведений о документах об образовании и (или) о квалификации, документах об обучении (ФИС ФРДО), обеспечивающая сбор сведений о выданных документах с образовательных организаций, накопление этих сведений в единой базе данных.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8BC68F-4153-F1B6-2193-71F4AEA46A36}"/>
              </a:ext>
            </a:extLst>
          </p:cNvPr>
          <p:cNvSpPr txBox="1"/>
          <p:nvPr/>
        </p:nvSpPr>
        <p:spPr>
          <a:xfrm>
            <a:off x="1371600" y="196792"/>
            <a:ext cx="10515600" cy="95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ts val="3200"/>
              </a:lnSpc>
              <a:spcBef>
                <a:spcPts val="585"/>
              </a:spcBef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</a:t>
            </a:r>
            <a:r>
              <a:rPr lang="ru-RU" sz="40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sz="40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освоении программ ПК</a:t>
            </a:r>
          </a:p>
          <a:p>
            <a:pPr marL="12700" marR="5080" algn="ctr">
              <a:lnSpc>
                <a:spcPts val="3200"/>
              </a:lnSpc>
              <a:spcBef>
                <a:spcPts val="585"/>
              </a:spcBef>
            </a:pP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spc="-2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4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даты получения</a:t>
            </a:r>
            <a:r>
              <a:rPr lang="ru-RU" sz="2400" b="1" spc="-2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</a:t>
            </a:r>
            <a:r>
              <a:rPr lang="en-US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аккредитации)</a:t>
            </a:r>
          </a:p>
        </p:txBody>
      </p:sp>
    </p:spTree>
    <p:extLst>
      <p:ext uri="{BB962C8B-B14F-4D97-AF65-F5344CB8AC3E}">
        <p14:creationId xmlns:p14="http://schemas.microsoft.com/office/powerpoint/2010/main" val="15604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424399-FE72-7D48-786F-8F893DCE0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51112" r="51875" b="6666"/>
          <a:stretch/>
        </p:blipFill>
        <p:spPr>
          <a:xfrm>
            <a:off x="2743200" y="1174976"/>
            <a:ext cx="4928038" cy="340482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C2710F-EFB8-43DA-AE2C-9BD9CAB2647F}"/>
              </a:ext>
            </a:extLst>
          </p:cNvPr>
          <p:cNvSpPr txBox="1"/>
          <p:nvPr/>
        </p:nvSpPr>
        <p:spPr>
          <a:xfrm>
            <a:off x="1330670" y="90797"/>
            <a:ext cx="10172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Мотивированный отказ</a:t>
            </a:r>
            <a:endParaRPr lang="ru-RU" sz="4000" b="1" spc="-1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71B35-DED7-4160-8CDD-812A9A7E138A}"/>
              </a:ext>
            </a:extLst>
          </p:cNvPr>
          <p:cNvSpPr txBox="1"/>
          <p:nvPr/>
        </p:nvSpPr>
        <p:spPr>
          <a:xfrm>
            <a:off x="3048000" y="4828211"/>
            <a:ext cx="7057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Оформляется в случае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клиники не может подтвердить профессиональные навыки аккредитуемого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сотрудник недавно принят на работу).</a:t>
            </a: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7A840F9E-262C-871F-E130-AE1DCB3420A9}"/>
              </a:ext>
            </a:extLst>
          </p:cNvPr>
          <p:cNvSpPr/>
          <p:nvPr/>
        </p:nvSpPr>
        <p:spPr>
          <a:xfrm>
            <a:off x="5235541" y="3545947"/>
            <a:ext cx="562161" cy="431863"/>
          </a:xfrm>
          <a:custGeom>
            <a:avLst/>
            <a:gdLst>
              <a:gd name="connsiteX0" fmla="*/ 354343 w 562161"/>
              <a:gd name="connsiteY0" fmla="*/ 1676 h 431863"/>
              <a:gd name="connsiteX1" fmla="*/ 167306 w 562161"/>
              <a:gd name="connsiteY1" fmla="*/ 303012 h 431863"/>
              <a:gd name="connsiteX2" fmla="*/ 63397 w 562161"/>
              <a:gd name="connsiteY2" fmla="*/ 427703 h 431863"/>
              <a:gd name="connsiteX3" fmla="*/ 104961 w 562161"/>
              <a:gd name="connsiteY3" fmla="*/ 417312 h 431863"/>
              <a:gd name="connsiteX4" fmla="*/ 312779 w 562161"/>
              <a:gd name="connsiteY4" fmla="*/ 251057 h 431863"/>
              <a:gd name="connsiteX5" fmla="*/ 364734 w 562161"/>
              <a:gd name="connsiteY5" fmla="*/ 240667 h 431863"/>
              <a:gd name="connsiteX6" fmla="*/ 468643 w 562161"/>
              <a:gd name="connsiteY6" fmla="*/ 84803 h 431863"/>
              <a:gd name="connsiteX7" fmla="*/ 489424 w 562161"/>
              <a:gd name="connsiteY7" fmla="*/ 1676 h 431863"/>
              <a:gd name="connsiteX8" fmla="*/ 250434 w 562161"/>
              <a:gd name="connsiteY8" fmla="*/ 199103 h 431863"/>
              <a:gd name="connsiteX9" fmla="*/ 63397 w 562161"/>
              <a:gd name="connsiteY9" fmla="*/ 292621 h 431863"/>
              <a:gd name="connsiteX10" fmla="*/ 21834 w 562161"/>
              <a:gd name="connsiteY10" fmla="*/ 105585 h 431863"/>
              <a:gd name="connsiteX11" fmla="*/ 94570 w 562161"/>
              <a:gd name="connsiteY11" fmla="*/ 84803 h 431863"/>
              <a:gd name="connsiteX12" fmla="*/ 333561 w 562161"/>
              <a:gd name="connsiteY12" fmla="*/ 115976 h 431863"/>
              <a:gd name="connsiteX13" fmla="*/ 364734 w 562161"/>
              <a:gd name="connsiteY13" fmla="*/ 126367 h 431863"/>
              <a:gd name="connsiteX14" fmla="*/ 375124 w 562161"/>
              <a:gd name="connsiteY14" fmla="*/ 178321 h 431863"/>
              <a:gd name="connsiteX15" fmla="*/ 385515 w 562161"/>
              <a:gd name="connsiteY15" fmla="*/ 219885 h 431863"/>
              <a:gd name="connsiteX16" fmla="*/ 562161 w 562161"/>
              <a:gd name="connsiteY16" fmla="*/ 53630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2161" h="431863">
                <a:moveTo>
                  <a:pt x="354343" y="1676"/>
                </a:moveTo>
                <a:cubicBezTo>
                  <a:pt x="291997" y="102121"/>
                  <a:pt x="242989" y="212192"/>
                  <a:pt x="167306" y="303012"/>
                </a:cubicBezTo>
                <a:cubicBezTo>
                  <a:pt x="132670" y="344576"/>
                  <a:pt x="89305" y="380205"/>
                  <a:pt x="63397" y="427703"/>
                </a:cubicBezTo>
                <a:cubicBezTo>
                  <a:pt x="56559" y="440240"/>
                  <a:pt x="91106" y="420776"/>
                  <a:pt x="104961" y="417312"/>
                </a:cubicBezTo>
                <a:cubicBezTo>
                  <a:pt x="170627" y="357616"/>
                  <a:pt x="231976" y="291458"/>
                  <a:pt x="312779" y="251057"/>
                </a:cubicBezTo>
                <a:cubicBezTo>
                  <a:pt x="328576" y="243159"/>
                  <a:pt x="347416" y="244130"/>
                  <a:pt x="364734" y="240667"/>
                </a:cubicBezTo>
                <a:cubicBezTo>
                  <a:pt x="447701" y="365118"/>
                  <a:pt x="401124" y="329560"/>
                  <a:pt x="468643" y="84803"/>
                </a:cubicBezTo>
                <a:cubicBezTo>
                  <a:pt x="476238" y="57270"/>
                  <a:pt x="514725" y="-11577"/>
                  <a:pt x="489424" y="1676"/>
                </a:cubicBezTo>
                <a:cubicBezTo>
                  <a:pt x="397891" y="49622"/>
                  <a:pt x="335764" y="140829"/>
                  <a:pt x="250434" y="199103"/>
                </a:cubicBezTo>
                <a:cubicBezTo>
                  <a:pt x="192872" y="238414"/>
                  <a:pt x="125743" y="261448"/>
                  <a:pt x="63397" y="292621"/>
                </a:cubicBezTo>
                <a:cubicBezTo>
                  <a:pt x="46251" y="258328"/>
                  <a:pt x="-39568" y="160165"/>
                  <a:pt x="21834" y="105585"/>
                </a:cubicBezTo>
                <a:cubicBezTo>
                  <a:pt x="40680" y="88833"/>
                  <a:pt x="70325" y="91730"/>
                  <a:pt x="94570" y="84803"/>
                </a:cubicBezTo>
                <a:cubicBezTo>
                  <a:pt x="154076" y="91415"/>
                  <a:pt x="260943" y="97822"/>
                  <a:pt x="333561" y="115976"/>
                </a:cubicBezTo>
                <a:cubicBezTo>
                  <a:pt x="344187" y="118633"/>
                  <a:pt x="354343" y="122903"/>
                  <a:pt x="364734" y="126367"/>
                </a:cubicBezTo>
                <a:cubicBezTo>
                  <a:pt x="368197" y="143685"/>
                  <a:pt x="371293" y="161081"/>
                  <a:pt x="375124" y="178321"/>
                </a:cubicBezTo>
                <a:cubicBezTo>
                  <a:pt x="378222" y="192262"/>
                  <a:pt x="372255" y="225189"/>
                  <a:pt x="385515" y="219885"/>
                </a:cubicBezTo>
                <a:cubicBezTo>
                  <a:pt x="408257" y="210788"/>
                  <a:pt x="543557" y="72234"/>
                  <a:pt x="562161" y="536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65F95-744E-56E8-54F9-D696D3F733A0}"/>
              </a:ext>
            </a:extLst>
          </p:cNvPr>
          <p:cNvSpPr txBox="1"/>
          <p:nvPr/>
        </p:nvSpPr>
        <p:spPr>
          <a:xfrm>
            <a:off x="8001000" y="2405609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Наличие МО в пакете документов аккредитуемого не может являться причиной отказа в аккредитации от ФАЦ</a:t>
            </a:r>
          </a:p>
        </p:txBody>
      </p:sp>
    </p:spTree>
    <p:extLst>
      <p:ext uri="{BB962C8B-B14F-4D97-AF65-F5344CB8AC3E}">
        <p14:creationId xmlns:p14="http://schemas.microsoft.com/office/powerpoint/2010/main" val="40061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7A5AEF1-9654-CAE9-CFEF-B8DB69EE1F57}"/>
              </a:ext>
            </a:extLst>
          </p:cNvPr>
          <p:cNvGraphicFramePr>
            <a:graphicFrameLocks noGrp="1"/>
          </p:cNvGraphicFramePr>
          <p:nvPr/>
        </p:nvGraphicFramePr>
        <p:xfrm>
          <a:off x="2255466" y="914400"/>
          <a:ext cx="8128000" cy="541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5015033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38236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Через ЛК ФРМР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Почтовое отправление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975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Заявление о допуске к ПА специалиста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(согласно Приложению № 4 Приказа)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Заявление о допуске к ПА специалиста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(согласно Приложению № 4 Приказа)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07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Портфолио 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(согласно Приложению № 5 Приказа)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Портфолио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(согласно Приложению № 5 Приказа)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18086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трудовой книжки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трудовой книжки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57652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документа о смене ФИО 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наличии)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документа о смене ФИО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наличии)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612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СНИЛС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СНИЛС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555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паспорта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514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сертификата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аккредитации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98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Копии документов об образовании и квалификации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29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Копии документов о ПП (при наличии)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938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Копии документов о ПК (за отчетный период)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7382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4DADE18-41E2-5253-1467-7AAEF54AA847}"/>
              </a:ext>
            </a:extLst>
          </p:cNvPr>
          <p:cNvSpPr txBox="1"/>
          <p:nvPr/>
        </p:nvSpPr>
        <p:spPr>
          <a:xfrm>
            <a:off x="2331515" y="76200"/>
            <a:ext cx="7975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документов, необходимых для ПА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A4DEB03-8AF8-68E7-962A-A9E23874A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38880"/>
            <a:ext cx="25908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38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7A5AEF1-9654-CAE9-CFEF-B8DB69EE1F57}"/>
              </a:ext>
            </a:extLst>
          </p:cNvPr>
          <p:cNvGraphicFramePr>
            <a:graphicFrameLocks noGrp="1"/>
          </p:cNvGraphicFramePr>
          <p:nvPr/>
        </p:nvGraphicFramePr>
        <p:xfrm>
          <a:off x="2433266" y="1440180"/>
          <a:ext cx="8463334" cy="4587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31667">
                  <a:extLst>
                    <a:ext uri="{9D8B030D-6E8A-4147-A177-3AD203B41FA5}">
                      <a16:colId xmlns:a16="http://schemas.microsoft.com/office/drawing/2014/main" val="950150331"/>
                    </a:ext>
                  </a:extLst>
                </a:gridCol>
                <a:gridCol w="4231667">
                  <a:extLst>
                    <a:ext uri="{9D8B030D-6E8A-4147-A177-3AD203B41FA5}">
                      <a16:colId xmlns:a16="http://schemas.microsoft.com/office/drawing/2014/main" val="1038236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Через ЛК ФРМР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Почтовое отправление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975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Заявление о допуске к ПА 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(согласно Приложению №4 Приказа)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Заявление о допуске </a:t>
                      </a:r>
                    </a:p>
                    <a:p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(согласно Приложению №4 Приказа)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07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СНИЛС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СНИЛС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180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Портфолио</a:t>
                      </a:r>
                    </a:p>
                    <a:p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(согласно Приложению №5 Приказа – </a:t>
                      </a:r>
                      <a:r>
                        <a:rPr lang="ru-RU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только образовательная часть</a:t>
                      </a:r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Портфолио </a:t>
                      </a:r>
                    </a:p>
                    <a:p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(согласно Приложению №5 Приказа – </a:t>
                      </a:r>
                      <a:r>
                        <a:rPr lang="ru-RU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только образовательная часть</a:t>
                      </a:r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57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документа о смене ФИО (при наличии)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документа о смене ФИО (при наличии)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612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выписки из акта о присвоении специалисту </a:t>
                      </a:r>
                      <a:r>
                        <a:rPr lang="ru-RU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квалиф.категории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выписки из акта о присвоении специалисту </a:t>
                      </a:r>
                      <a:r>
                        <a:rPr lang="ru-RU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квалиф.категории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555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паспорта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514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Копии документов о ПК (за отчетный период)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984209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BA4DEB03-8AF8-68E7-962A-A9E23874A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36820"/>
            <a:ext cx="990600" cy="99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043C62-D03A-F719-9528-BB0707BF7B85}"/>
              </a:ext>
            </a:extLst>
          </p:cNvPr>
          <p:cNvSpPr txBox="1"/>
          <p:nvPr/>
        </p:nvSpPr>
        <p:spPr>
          <a:xfrm>
            <a:off x="3385468" y="625042"/>
            <a:ext cx="6101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Если квалификационная категория присвоена в год аккредитации или годом ранее (90п. и 106п. Приказа)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CE85A-0518-4217-BEC9-C6A86E719D3F}"/>
              </a:ext>
            </a:extLst>
          </p:cNvPr>
          <p:cNvSpPr txBox="1"/>
          <p:nvPr/>
        </p:nvSpPr>
        <p:spPr>
          <a:xfrm>
            <a:off x="2448085" y="40267"/>
            <a:ext cx="7975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документов, необходимых для ПА</a:t>
            </a:r>
          </a:p>
        </p:txBody>
      </p:sp>
    </p:spTree>
    <p:extLst>
      <p:ext uri="{BB962C8B-B14F-4D97-AF65-F5344CB8AC3E}">
        <p14:creationId xmlns:p14="http://schemas.microsoft.com/office/powerpoint/2010/main" val="21536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F1354673-9B2B-643C-E100-2F203EA3A634}"/>
              </a:ext>
            </a:extLst>
          </p:cNvPr>
          <p:cNvSpPr txBox="1"/>
          <p:nvPr/>
        </p:nvSpPr>
        <p:spPr>
          <a:xfrm>
            <a:off x="1002232" y="2216375"/>
            <a:ext cx="5068367" cy="10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indent="-457200">
              <a:lnSpc>
                <a:spcPct val="100000"/>
              </a:lnSpc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личн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</a:t>
            </a:r>
            <a:r>
              <a:rPr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ФРМР</a:t>
            </a:r>
            <a:r>
              <a:rPr lang="ru-RU"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</a:p>
          <a:p>
            <a:pPr algn="ctr">
              <a:lnSpc>
                <a:spcPct val="100000"/>
              </a:lnSpc>
            </a:pPr>
            <a:r>
              <a:rPr lang="ru-RU"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spc="-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зарегистрованных</a:t>
            </a:r>
            <a:r>
              <a:rPr lang="ru-RU" sz="20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работодателем пользователей</a:t>
            </a:r>
            <a:endParaRPr lang="ru-RU" sz="2400" b="1" spc="-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BC4A2-4798-E370-FE9F-7D21C165AAC1}"/>
              </a:ext>
            </a:extLst>
          </p:cNvPr>
          <p:cNvSpPr txBox="1"/>
          <p:nvPr/>
        </p:nvSpPr>
        <p:spPr>
          <a:xfrm>
            <a:off x="1154376" y="200561"/>
            <a:ext cx="9883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</a:t>
            </a:r>
            <a:r>
              <a:rPr lang="ru-RU" sz="4000" b="1" spc="-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ru-RU" sz="4000" b="1" spc="-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ФАЦ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5CC1D0-1059-39AB-7D88-128D4A6A6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 r="15408"/>
          <a:stretch/>
        </p:blipFill>
        <p:spPr bwMode="auto">
          <a:xfrm>
            <a:off x="8001000" y="3772519"/>
            <a:ext cx="3730013" cy="269135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C2181-9F20-3D0E-CCEA-71BD0824B62C}"/>
              </a:ext>
            </a:extLst>
          </p:cNvPr>
          <p:cNvSpPr txBox="1"/>
          <p:nvPr/>
        </p:nvSpPr>
        <p:spPr>
          <a:xfrm>
            <a:off x="6400800" y="2216375"/>
            <a:ext cx="5545413" cy="10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5080" algn="ctr">
              <a:lnSpc>
                <a:spcPts val="259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Заказным</a:t>
            </a:r>
            <a:r>
              <a:rPr lang="ru-RU"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уведомлением</a:t>
            </a:r>
            <a:r>
              <a:rPr lang="ru-RU" sz="24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бумажном носителе </a:t>
            </a:r>
          </a:p>
          <a:p>
            <a:pPr marR="5080" algn="ctr">
              <a:lnSpc>
                <a:spcPts val="2590"/>
              </a:lnSpc>
            </a:pPr>
            <a:r>
              <a:rPr lang="ru-RU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незарегистрированных в ФРМР</a:t>
            </a:r>
            <a:endParaRPr lang="ru-RU" sz="2000" b="1" spc="-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910001-F7C1-4C52-A1E6-8762C8F6157B}"/>
              </a:ext>
            </a:extLst>
          </p:cNvPr>
          <p:cNvSpPr txBox="1"/>
          <p:nvPr/>
        </p:nvSpPr>
        <p:spPr>
          <a:xfrm>
            <a:off x="1431395" y="1081910"/>
            <a:ext cx="9329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3 месяца до окончания срока действия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 специалиста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344932-D9AE-4D8F-F875-6E47FE6FF82F}"/>
              </a:ext>
            </a:extLst>
          </p:cNvPr>
          <p:cNvSpPr txBox="1"/>
          <p:nvPr/>
        </p:nvSpPr>
        <p:spPr>
          <a:xfrm>
            <a:off x="1554013" y="6531165"/>
            <a:ext cx="476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*ФРМР- федеральный регистр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мед.работников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BD9F01-44E2-4456-CE38-A4DC17C6A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6" t="8228" r="3749" b="5040"/>
          <a:stretch/>
        </p:blipFill>
        <p:spPr>
          <a:xfrm>
            <a:off x="1063452" y="3763242"/>
            <a:ext cx="5068367" cy="269135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47A11B-B7A5-8675-BF7D-A78EF739EB6D}"/>
              </a:ext>
            </a:extLst>
          </p:cNvPr>
          <p:cNvSpPr/>
          <p:nvPr/>
        </p:nvSpPr>
        <p:spPr>
          <a:xfrm>
            <a:off x="1312971" y="3286720"/>
            <a:ext cx="456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https://lkmr.egisz.rosminzdrav.ru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0E37D6-15B8-F74E-7491-30DB3554D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24844" r="1111" b="25555"/>
          <a:stretch/>
        </p:blipFill>
        <p:spPr bwMode="auto">
          <a:xfrm>
            <a:off x="6798980" y="3628659"/>
            <a:ext cx="1905000" cy="988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4FCEFD-4EE4-E722-36D1-9954DDF8C942}"/>
              </a:ext>
            </a:extLst>
          </p:cNvPr>
          <p:cNvSpPr txBox="1"/>
          <p:nvPr/>
        </p:nvSpPr>
        <p:spPr>
          <a:xfrm>
            <a:off x="6705600" y="3319292"/>
            <a:ext cx="5113422" cy="396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algn="ctr">
              <a:lnSpc>
                <a:spcPts val="2590"/>
              </a:lnSpc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125993, г. Москва, ул. Баррикадная, д.2/1, стр.1)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34E9DE-8585-F282-36AD-D70B7399A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2" t="13512" r="8952" b="8951"/>
          <a:stretch/>
        </p:blipFill>
        <p:spPr>
          <a:xfrm>
            <a:off x="143437" y="470414"/>
            <a:ext cx="11905125" cy="63246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364F4-0767-5580-85DC-98056DF4BE15}"/>
              </a:ext>
            </a:extLst>
          </p:cNvPr>
          <p:cNvSpPr txBox="1"/>
          <p:nvPr/>
        </p:nvSpPr>
        <p:spPr>
          <a:xfrm>
            <a:off x="9951001" y="62986"/>
            <a:ext cx="2237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Захаренко Г.А.</a:t>
            </a:r>
          </a:p>
        </p:txBody>
      </p:sp>
    </p:spTree>
    <p:extLst>
      <p:ext uri="{BB962C8B-B14F-4D97-AF65-F5344CB8AC3E}">
        <p14:creationId xmlns:p14="http://schemas.microsoft.com/office/powerpoint/2010/main" val="6159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3E9FC3-041E-4E2A-921E-670CA09951BB}"/>
              </a:ext>
            </a:extLst>
          </p:cNvPr>
          <p:cNvSpPr txBox="1"/>
          <p:nvPr/>
        </p:nvSpPr>
        <p:spPr>
          <a:xfrm>
            <a:off x="3886200" y="183340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ФРМР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38C3C5-D79E-4573-8AFA-284341DC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 t="6666" r="3368" b="8385"/>
          <a:stretch/>
        </p:blipFill>
        <p:spPr>
          <a:xfrm>
            <a:off x="2971800" y="914400"/>
            <a:ext cx="6721375" cy="350505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DBD8C6-5F9B-6E7D-1CFC-45D2CF2406B8}"/>
              </a:ext>
            </a:extLst>
          </p:cNvPr>
          <p:cNvSpPr txBox="1"/>
          <p:nvPr/>
        </p:nvSpPr>
        <p:spPr>
          <a:xfrm>
            <a:off x="1569987" y="4419452"/>
            <a:ext cx="9525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Проверить, чтобы была подтверждена учетная запись на госуслугах.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Заходить из браузера Яндекс или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регистр сотрудника вносит работодатель.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по загрузке данных: 25 Мб, 15 документов, именовать.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от 28.10.2022 № 708н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порядка ведения персонифицированного учета лиц, участвующих в осуществлении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мед.деятельности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78EE1C-CD30-9CA2-DBA7-DC21ED093205}"/>
              </a:ext>
            </a:extLst>
          </p:cNvPr>
          <p:cNvSpPr txBox="1"/>
          <p:nvPr/>
        </p:nvSpPr>
        <p:spPr>
          <a:xfrm>
            <a:off x="2544029" y="130748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проводит периодическую аккредитацию специалистов?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8B4BD6-52A1-8E59-54A7-CBF860AB0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52" y="2183003"/>
            <a:ext cx="7467600" cy="273363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772B5319-A71A-E01B-9C92-EC0685A86574}"/>
              </a:ext>
            </a:extLst>
          </p:cNvPr>
          <p:cNvSpPr/>
          <p:nvPr/>
        </p:nvSpPr>
        <p:spPr>
          <a:xfrm>
            <a:off x="4379007" y="4953000"/>
            <a:ext cx="838200" cy="7620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BF90418F-5FD3-16E1-541C-6854FBDAE9B7}"/>
              </a:ext>
            </a:extLst>
          </p:cNvPr>
          <p:cNvSpPr/>
          <p:nvPr/>
        </p:nvSpPr>
        <p:spPr>
          <a:xfrm>
            <a:off x="6855572" y="4940753"/>
            <a:ext cx="838200" cy="7620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F2DF48-A955-C84C-FC9B-20E4A9B87265}"/>
              </a:ext>
            </a:extLst>
          </p:cNvPr>
          <p:cNvSpPr txBox="1"/>
          <p:nvPr/>
        </p:nvSpPr>
        <p:spPr>
          <a:xfrm>
            <a:off x="3758678" y="5668224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аккредитационная комиссия (ЦАК)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AD7EB-C1A3-036C-1506-743ACBC88368}"/>
              </a:ext>
            </a:extLst>
          </p:cNvPr>
          <p:cNvSpPr txBox="1"/>
          <p:nvPr/>
        </p:nvSpPr>
        <p:spPr>
          <a:xfrm>
            <a:off x="6047326" y="5668224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Аккредитационная подкомиссия субъекта РФ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0A737A-3D6C-4D6E-9507-058A930C9791}"/>
              </a:ext>
            </a:extLst>
          </p:cNvPr>
          <p:cNvSpPr txBox="1"/>
          <p:nvPr/>
        </p:nvSpPr>
        <p:spPr>
          <a:xfrm>
            <a:off x="2286000" y="1561871"/>
            <a:ext cx="9053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аккредитационный центр (ФАЦ)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949AE1-A26C-E847-62A1-3B7DC07C2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78" t="26702" r="18922" b="15315"/>
          <a:stretch/>
        </p:blipFill>
        <p:spPr>
          <a:xfrm>
            <a:off x="88934" y="4001307"/>
            <a:ext cx="3581400" cy="259573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CBE6FC1B-CA61-BB10-8BCA-2896215C0E05}"/>
              </a:ext>
            </a:extLst>
          </p:cNvPr>
          <p:cNvSpPr/>
          <p:nvPr/>
        </p:nvSpPr>
        <p:spPr>
          <a:xfrm>
            <a:off x="9293972" y="4933444"/>
            <a:ext cx="838200" cy="7620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0B9D5-F34C-F21E-FBC5-21A3C7AA8D38}"/>
              </a:ext>
            </a:extLst>
          </p:cNvPr>
          <p:cNvSpPr txBox="1"/>
          <p:nvPr/>
        </p:nvSpPr>
        <p:spPr>
          <a:xfrm>
            <a:off x="8485726" y="5651906"/>
            <a:ext cx="2659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некоммерческие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32697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78EE1C-CD30-9CA2-DBA7-DC21ED093205}"/>
              </a:ext>
            </a:extLst>
          </p:cNvPr>
          <p:cNvSpPr txBox="1"/>
          <p:nvPr/>
        </p:nvSpPr>
        <p:spPr>
          <a:xfrm>
            <a:off x="2590800" y="2286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проводит периодическую аккредитацию специалистов?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772B5319-A71A-E01B-9C92-EC0685A86574}"/>
              </a:ext>
            </a:extLst>
          </p:cNvPr>
          <p:cNvSpPr/>
          <p:nvPr/>
        </p:nvSpPr>
        <p:spPr>
          <a:xfrm>
            <a:off x="2040204" y="2690874"/>
            <a:ext cx="838200" cy="7620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BF90418F-5FD3-16E1-541C-6854FBDAE9B7}"/>
              </a:ext>
            </a:extLst>
          </p:cNvPr>
          <p:cNvSpPr/>
          <p:nvPr/>
        </p:nvSpPr>
        <p:spPr>
          <a:xfrm>
            <a:off x="5676900" y="2690874"/>
            <a:ext cx="838200" cy="7620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F2DF48-A955-C84C-FC9B-20E4A9B87265}"/>
              </a:ext>
            </a:extLst>
          </p:cNvPr>
          <p:cNvSpPr txBox="1"/>
          <p:nvPr/>
        </p:nvSpPr>
        <p:spPr>
          <a:xfrm>
            <a:off x="1882062" y="3726213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ЦАК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AD7EB-C1A3-036C-1506-743ACBC88368}"/>
              </a:ext>
            </a:extLst>
          </p:cNvPr>
          <p:cNvSpPr txBox="1"/>
          <p:nvPr/>
        </p:nvSpPr>
        <p:spPr>
          <a:xfrm>
            <a:off x="5709117" y="3726214"/>
            <a:ext cx="88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F368B0-AB44-16DF-4712-188185CBCB4E}"/>
              </a:ext>
            </a:extLst>
          </p:cNvPr>
          <p:cNvSpPr txBox="1"/>
          <p:nvPr/>
        </p:nvSpPr>
        <p:spPr>
          <a:xfrm>
            <a:off x="3839011" y="4473233"/>
            <a:ext cx="3879332" cy="120032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 неработающие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Мотивированный отказ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Несогласованный отчет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8D22F-310F-F98F-171C-DDBCD9E583D0}"/>
              </a:ext>
            </a:extLst>
          </p:cNvPr>
          <p:cNvSpPr txBox="1"/>
          <p:nvPr/>
        </p:nvSpPr>
        <p:spPr>
          <a:xfrm>
            <a:off x="1096054" y="4657900"/>
            <a:ext cx="2231701" cy="83099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аккредитуемых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88B2C4-0956-466E-9DB7-50438F7F0630}"/>
              </a:ext>
            </a:extLst>
          </p:cNvPr>
          <p:cNvSpPr txBox="1"/>
          <p:nvPr/>
        </p:nvSpPr>
        <p:spPr>
          <a:xfrm>
            <a:off x="2232528" y="2116806"/>
            <a:ext cx="7909153" cy="5847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Аккредитационный Центр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E1FEA-16AF-9FD9-E08B-92BC120B070B}"/>
              </a:ext>
            </a:extLst>
          </p:cNvPr>
          <p:cNvSpPr txBox="1"/>
          <p:nvPr/>
        </p:nvSpPr>
        <p:spPr>
          <a:xfrm>
            <a:off x="1066383" y="4204167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 по специальностям 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8333F693-FB71-0EF1-8075-4B4EA6D31F06}"/>
              </a:ext>
            </a:extLst>
          </p:cNvPr>
          <p:cNvSpPr/>
          <p:nvPr/>
        </p:nvSpPr>
        <p:spPr>
          <a:xfrm>
            <a:off x="9495805" y="2690874"/>
            <a:ext cx="838200" cy="7620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C9C33-5089-C66A-2E7B-9ED30668A791}"/>
              </a:ext>
            </a:extLst>
          </p:cNvPr>
          <p:cNvSpPr txBox="1"/>
          <p:nvPr/>
        </p:nvSpPr>
        <p:spPr>
          <a:xfrm>
            <a:off x="8201951" y="4310989"/>
            <a:ext cx="3730366" cy="156966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комиссии в субъекте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Апелляция 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 интересов в ЦАК\АП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1B9AA-C4D3-3197-3972-6E966EBEFD82}"/>
              </a:ext>
            </a:extLst>
          </p:cNvPr>
          <p:cNvSpPr txBox="1"/>
          <p:nvPr/>
        </p:nvSpPr>
        <p:spPr>
          <a:xfrm>
            <a:off x="9372600" y="3726212"/>
            <a:ext cx="1144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НКО </a:t>
            </a:r>
          </a:p>
        </p:txBody>
      </p:sp>
    </p:spTree>
    <p:extLst>
      <p:ext uri="{BB962C8B-B14F-4D97-AF65-F5344CB8AC3E}">
        <p14:creationId xmlns:p14="http://schemas.microsoft.com/office/powerpoint/2010/main" val="208293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2AD966-B628-7C1C-2EFE-0C88B33C2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12222" r="23125" b="15556"/>
          <a:stretch/>
        </p:blipFill>
        <p:spPr>
          <a:xfrm>
            <a:off x="4761308" y="951458"/>
            <a:ext cx="3810000" cy="25270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FF0358-42BF-67A4-31CC-275A84325194}"/>
              </a:ext>
            </a:extLst>
          </p:cNvPr>
          <p:cNvSpPr txBox="1"/>
          <p:nvPr/>
        </p:nvSpPr>
        <p:spPr>
          <a:xfrm>
            <a:off x="1726781" y="66739"/>
            <a:ext cx="9337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узнать результат аккредитации?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2D0C8-EDDA-1E6B-D1CB-3405532E15BA}"/>
              </a:ext>
            </a:extLst>
          </p:cNvPr>
          <p:cNvSpPr txBox="1"/>
          <p:nvPr/>
        </p:nvSpPr>
        <p:spPr>
          <a:xfrm>
            <a:off x="1066800" y="3514248"/>
            <a:ext cx="3505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Уведомление на Вашу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(если подавали документы через почту)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28E0F2-A573-4AC6-8710-895A9E721388}"/>
              </a:ext>
            </a:extLst>
          </p:cNvPr>
          <p:cNvSpPr/>
          <p:nvPr/>
        </p:nvSpPr>
        <p:spPr>
          <a:xfrm>
            <a:off x="1066800" y="1162492"/>
            <a:ext cx="373033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ФАЦ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https://fca-rosminzdrav.ru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periodicheskaya-akkreditaciya/resheniya-akkreditacionnyh-komissij/resheniya-akkreditacionnyh-komissij/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518528-C2D4-4DE8-8FB8-A36D29124D78}"/>
              </a:ext>
            </a:extLst>
          </p:cNvPr>
          <p:cNvSpPr/>
          <p:nvPr/>
        </p:nvSpPr>
        <p:spPr>
          <a:xfrm>
            <a:off x="1066800" y="5277691"/>
            <a:ext cx="3124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ЛК ФРМР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(если подавали документы через ФРМР)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F08953-4EC4-DAA4-74E9-B070E34702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1" t="6666" r="3368" b="8385"/>
          <a:stretch/>
        </p:blipFill>
        <p:spPr>
          <a:xfrm>
            <a:off x="4761308" y="4181358"/>
            <a:ext cx="4724399" cy="246367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661F2C44-0DCB-4C74-AB93-5151AEB644ED}"/>
              </a:ext>
            </a:extLst>
          </p:cNvPr>
          <p:cNvSpPr/>
          <p:nvPr/>
        </p:nvSpPr>
        <p:spPr>
          <a:xfrm rot="14619289">
            <a:off x="8333726" y="5771188"/>
            <a:ext cx="553748" cy="41612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A84A9-91BA-6E57-C540-23B8AD2BFD8B}"/>
              </a:ext>
            </a:extLst>
          </p:cNvPr>
          <p:cNvSpPr txBox="1"/>
          <p:nvPr/>
        </p:nvSpPr>
        <p:spPr>
          <a:xfrm>
            <a:off x="8763000" y="1676400"/>
            <a:ext cx="1754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Ctrl + F 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себя по номеру СНИЛС</a:t>
            </a:r>
          </a:p>
        </p:txBody>
      </p:sp>
    </p:spTree>
    <p:extLst>
      <p:ext uri="{BB962C8B-B14F-4D97-AF65-F5344CB8AC3E}">
        <p14:creationId xmlns:p14="http://schemas.microsoft.com/office/powerpoint/2010/main" val="8281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5467DF6-1FA4-ECB9-9883-AEE693DF9A07}"/>
              </a:ext>
            </a:extLst>
          </p:cNvPr>
          <p:cNvSpPr txBox="1"/>
          <p:nvPr/>
        </p:nvSpPr>
        <p:spPr>
          <a:xfrm>
            <a:off x="1554164" y="170809"/>
            <a:ext cx="9371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о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прохождении аккредитации 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230ECD-1C8C-D02C-9DF4-FBF0D753E253}"/>
              </a:ext>
            </a:extLst>
          </p:cNvPr>
          <p:cNvSpPr txBox="1"/>
          <p:nvPr/>
        </p:nvSpPr>
        <p:spPr>
          <a:xfrm>
            <a:off x="831048" y="5645316"/>
            <a:ext cx="5266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10дн с даты оформления протокола аккредитации!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51E904-595B-408A-94F3-E059EF8D9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10" y="2386624"/>
            <a:ext cx="5266107" cy="27036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E5654D-A9E8-46F5-B1FC-A2A747320D1E}"/>
              </a:ext>
            </a:extLst>
          </p:cNvPr>
          <p:cNvSpPr/>
          <p:nvPr/>
        </p:nvSpPr>
        <p:spPr>
          <a:xfrm>
            <a:off x="1554480" y="1824197"/>
            <a:ext cx="4700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https://www.gosuslugi.ru/493582/1</a:t>
            </a:r>
            <a:endParaRPr lang="ru-RU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9431CF-3672-3794-CA07-7F796CC064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1" t="13333" r="5624" b="10846"/>
          <a:stretch/>
        </p:blipFill>
        <p:spPr>
          <a:xfrm>
            <a:off x="6498399" y="4114798"/>
            <a:ext cx="5665771" cy="270368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B3D3DE1F-92B3-AA74-5B1D-3FD6E6EA6701}"/>
              </a:ext>
            </a:extLst>
          </p:cNvPr>
          <p:cNvSpPr/>
          <p:nvPr/>
        </p:nvSpPr>
        <p:spPr>
          <a:xfrm rot="18519590">
            <a:off x="10152359" y="4796088"/>
            <a:ext cx="381000" cy="2286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96501F-177D-FF7E-6A45-CC3AD6103283}"/>
              </a:ext>
            </a:extLst>
          </p:cNvPr>
          <p:cNvSpPr txBox="1"/>
          <p:nvPr/>
        </p:nvSpPr>
        <p:spPr>
          <a:xfrm>
            <a:off x="3733800" y="899930"/>
            <a:ext cx="5760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о прохождении аккредитации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F9AEE8-6DD6-5578-B6B3-54EA2B87011E}"/>
              </a:ext>
            </a:extLst>
          </p:cNvPr>
          <p:cNvSpPr txBox="1"/>
          <p:nvPr/>
        </p:nvSpPr>
        <p:spPr>
          <a:xfrm>
            <a:off x="6498399" y="6476313"/>
            <a:ext cx="119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(без ЭЦП)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CEB3D-63E5-D63A-435E-07B4064EF67E}"/>
              </a:ext>
            </a:extLst>
          </p:cNvPr>
          <p:cNvSpPr txBox="1"/>
          <p:nvPr/>
        </p:nvSpPr>
        <p:spPr>
          <a:xfrm>
            <a:off x="3601581" y="473868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ЭЦП)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89AB7CB-8E1C-BE88-DBAB-2DF4BC8DD053}"/>
              </a:ext>
            </a:extLst>
          </p:cNvPr>
          <p:cNvSpPr/>
          <p:nvPr/>
        </p:nvSpPr>
        <p:spPr>
          <a:xfrm>
            <a:off x="1554164" y="2386624"/>
            <a:ext cx="838200" cy="2059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ED6DDB7-794B-7B17-EAE6-855F814DCA77}"/>
              </a:ext>
            </a:extLst>
          </p:cNvPr>
          <p:cNvSpPr/>
          <p:nvPr/>
        </p:nvSpPr>
        <p:spPr>
          <a:xfrm>
            <a:off x="6747860" y="4123427"/>
            <a:ext cx="1752600" cy="2123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87D4DCD-B475-4B5F-ED2C-2FCEC357E9C7}"/>
              </a:ext>
            </a:extLst>
          </p:cNvPr>
          <p:cNvSpPr/>
          <p:nvPr/>
        </p:nvSpPr>
        <p:spPr>
          <a:xfrm>
            <a:off x="1524000" y="4555116"/>
            <a:ext cx="838200" cy="2035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2227C-B1F1-CA13-4E07-544FD19CF61B}"/>
              </a:ext>
            </a:extLst>
          </p:cNvPr>
          <p:cNvSpPr txBox="1"/>
          <p:nvPr/>
        </p:nvSpPr>
        <p:spPr>
          <a:xfrm>
            <a:off x="8001000" y="3687521"/>
            <a:ext cx="3250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ФРМР</a:t>
            </a:r>
          </a:p>
        </p:txBody>
      </p:sp>
    </p:spTree>
    <p:extLst>
      <p:ext uri="{BB962C8B-B14F-4D97-AF65-F5344CB8AC3E}">
        <p14:creationId xmlns:p14="http://schemas.microsoft.com/office/powerpoint/2010/main" val="393078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58F7E-8129-2A82-6676-34A480BB9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4445" r="18750" b="35555"/>
          <a:stretch/>
        </p:blipFill>
        <p:spPr>
          <a:xfrm>
            <a:off x="3200400" y="4038600"/>
            <a:ext cx="5274626" cy="254312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BFF661-33A5-5373-CD08-9D986C2C09BA}"/>
              </a:ext>
            </a:extLst>
          </p:cNvPr>
          <p:cNvSpPr txBox="1"/>
          <p:nvPr/>
        </p:nvSpPr>
        <p:spPr>
          <a:xfrm>
            <a:off x="4191000" y="49381"/>
            <a:ext cx="3490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2FE204-EBAA-402D-FD60-9789C4DD022F}"/>
              </a:ext>
            </a:extLst>
          </p:cNvPr>
          <p:cNvSpPr txBox="1"/>
          <p:nvPr/>
        </p:nvSpPr>
        <p:spPr>
          <a:xfrm>
            <a:off x="753587" y="1120676"/>
            <a:ext cx="106848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02.07.2021 № 312</a:t>
            </a:r>
          </a:p>
          <a:p>
            <a:pPr algn="ctr"/>
            <a:endParaRPr lang="ru-RU" sz="2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считать основанием допуска к осуществлению профессиональной деятельности 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наличие бумажного свидетельства об аккредитации, а </a:t>
            </a:r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факт прохождения аккредитации, зафиксированный в Федеральном регистре медицинских работников (ФРМР) ЕГИСЗ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1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5467DF6-1FA4-ECB9-9883-AEE693DF9A07}"/>
              </a:ext>
            </a:extLst>
          </p:cNvPr>
          <p:cNvSpPr txBox="1"/>
          <p:nvPr/>
        </p:nvSpPr>
        <p:spPr>
          <a:xfrm>
            <a:off x="1600200" y="-54536"/>
            <a:ext cx="9371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следующая аккредитация?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E874D-CB84-BD87-6E44-B5B0A47D9A4A}"/>
              </a:ext>
            </a:extLst>
          </p:cNvPr>
          <p:cNvSpPr txBox="1"/>
          <p:nvPr/>
        </p:nvSpPr>
        <p:spPr>
          <a:xfrm>
            <a:off x="533400" y="1600200"/>
            <a:ext cx="754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заседания комиссии, на котором было принято положительное решение, и аккредитация пройдена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датирован 26.10.2022г. 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имеете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осуществлять лечебную деятельность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26.10.2027г.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(документы подать за 3 месяца).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2B95DA-7921-6BA2-A7A0-9DDB485EC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0" t="3333" r="25681" b="3333"/>
          <a:stretch/>
        </p:blipFill>
        <p:spPr>
          <a:xfrm>
            <a:off x="8305800" y="1219200"/>
            <a:ext cx="3276600" cy="540630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412B0906-37B4-A11F-0C21-A66505627B98}"/>
              </a:ext>
            </a:extLst>
          </p:cNvPr>
          <p:cNvSpPr/>
          <p:nvPr/>
        </p:nvSpPr>
        <p:spPr>
          <a:xfrm>
            <a:off x="8399585" y="1981200"/>
            <a:ext cx="457200" cy="3048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9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A4105B-2F76-4F32-BAD9-F44DD398DAF4}"/>
              </a:ext>
            </a:extLst>
          </p:cNvPr>
          <p:cNvSpPr txBox="1"/>
          <p:nvPr/>
        </p:nvSpPr>
        <p:spPr>
          <a:xfrm>
            <a:off x="3475058" y="457200"/>
            <a:ext cx="524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пришел … ОТКАЗ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2E027A-6DE2-41D4-8F42-3287EAD70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6586" r="35000"/>
          <a:stretch/>
        </p:blipFill>
        <p:spPr bwMode="auto">
          <a:xfrm>
            <a:off x="7315200" y="1936988"/>
            <a:ext cx="4219359" cy="3417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C17CAB-4704-4FC2-9C04-2A0073F30CDB}"/>
              </a:ext>
            </a:extLst>
          </p:cNvPr>
          <p:cNvSpPr txBox="1"/>
          <p:nvPr/>
        </p:nvSpPr>
        <p:spPr>
          <a:xfrm>
            <a:off x="1447800" y="1938556"/>
            <a:ext cx="48865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Исправить указанные ошибки и отправить ВЕСЬ пакет документов заново.</a:t>
            </a:r>
          </a:p>
          <a:p>
            <a:pPr marL="285750" indent="-285750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на апелляцию.</a:t>
            </a:r>
          </a:p>
          <a:p>
            <a:pPr marL="285750" indent="-285750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информацию в последнем протоколе или запросить выписку на Госуслугах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https://www.gosuslugi.ru/493582/1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37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E9661C-2D39-4525-A18A-AFFAA80DE5F3}"/>
              </a:ext>
            </a:extLst>
          </p:cNvPr>
          <p:cNvSpPr txBox="1"/>
          <p:nvPr/>
        </p:nvSpPr>
        <p:spPr>
          <a:xfrm>
            <a:off x="3589057" y="41564"/>
            <a:ext cx="524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пришел … ОТКАЗ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A9D8480-2CC2-27C4-E14A-FF44F3A30196}"/>
              </a:ext>
            </a:extLst>
          </p:cNvPr>
          <p:cNvGrpSpPr/>
          <p:nvPr/>
        </p:nvGrpSpPr>
        <p:grpSpPr>
          <a:xfrm>
            <a:off x="159248" y="1288473"/>
            <a:ext cx="4671905" cy="5105400"/>
            <a:chOff x="1271695" y="1295400"/>
            <a:chExt cx="4062305" cy="462282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34E622D-6246-5BEC-819F-7D289BDF2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125" t="3333" r="18750" b="5556"/>
            <a:stretch/>
          </p:blipFill>
          <p:spPr>
            <a:xfrm>
              <a:off x="1277823" y="1295400"/>
              <a:ext cx="4056176" cy="2856113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3358C14-7B62-3513-9AE1-C9940F566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000" t="20000" r="18125" b="28889"/>
            <a:stretch/>
          </p:blipFill>
          <p:spPr>
            <a:xfrm>
              <a:off x="1271695" y="4151513"/>
              <a:ext cx="4062305" cy="1766714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DAC9D3-24F6-44EA-9450-4D7A1FDAF5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0" t="17777" r="35625" b="13704"/>
          <a:stretch/>
        </p:blipFill>
        <p:spPr>
          <a:xfrm>
            <a:off x="8230811" y="1288473"/>
            <a:ext cx="3725541" cy="5105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2B8637-4911-54D9-3F63-E181F858780A}"/>
              </a:ext>
            </a:extLst>
          </p:cNvPr>
          <p:cNvSpPr txBox="1"/>
          <p:nvPr/>
        </p:nvSpPr>
        <p:spPr>
          <a:xfrm>
            <a:off x="4876209" y="1809847"/>
            <a:ext cx="319160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в течение 2х рабочих дней с даты публикации Протокола.</a:t>
            </a:r>
          </a:p>
          <a:p>
            <a:pPr marL="285750" indent="-285750" algn="just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 желанию аккредитуемого очно или с применением дистанционных технологий.</a:t>
            </a:r>
          </a:p>
          <a:p>
            <a:pPr marL="285750" indent="-285750" algn="just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обжалование – в МЗ РФ.</a:t>
            </a:r>
          </a:p>
          <a:p>
            <a:pPr marL="285750" indent="-285750" algn="just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B543C1-14B9-57B5-7494-BC5CF3F85950}"/>
              </a:ext>
            </a:extLst>
          </p:cNvPr>
          <p:cNvSpPr txBox="1"/>
          <p:nvPr/>
        </p:nvSpPr>
        <p:spPr>
          <a:xfrm>
            <a:off x="5105400" y="609600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Апелляция</a:t>
            </a:r>
          </a:p>
        </p:txBody>
      </p:sp>
    </p:spTree>
    <p:extLst>
      <p:ext uri="{BB962C8B-B14F-4D97-AF65-F5344CB8AC3E}">
        <p14:creationId xmlns:p14="http://schemas.microsoft.com/office/powerpoint/2010/main" val="22061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EB4443C-877B-0CB4-C621-A64EAF83D069}"/>
              </a:ext>
            </a:extLst>
          </p:cNvPr>
          <p:cNvSpPr txBox="1"/>
          <p:nvPr/>
        </p:nvSpPr>
        <p:spPr>
          <a:xfrm>
            <a:off x="1409700" y="576815"/>
            <a:ext cx="96773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вернуться в профессию, если перерыв в стаже составил более 5 лет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ACDC38-54CA-9434-91E6-9681CF9222E1}"/>
              </a:ext>
            </a:extLst>
          </p:cNvPr>
          <p:cNvSpPr txBox="1"/>
          <p:nvPr/>
        </p:nvSpPr>
        <p:spPr>
          <a:xfrm>
            <a:off x="1066800" y="2405485"/>
            <a:ext cx="10459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курс профессиональной переподготовки по специальности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B82635-3278-0E3A-F873-183D0B20F194}"/>
              </a:ext>
            </a:extLst>
          </p:cNvPr>
          <p:cNvSpPr txBox="1"/>
          <p:nvPr/>
        </p:nvSpPr>
        <p:spPr>
          <a:xfrm>
            <a:off x="745514" y="3913931"/>
            <a:ext cx="108154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первичную специализированную аккредитацию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(решение тестов и ситуационных задач, прохождение станций ОСКЭ)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01AB6A-D3F8-A3D0-EBF7-741E77BFF633}"/>
              </a:ext>
            </a:extLst>
          </p:cNvPr>
          <p:cNvSpPr txBox="1"/>
          <p:nvPr/>
        </p:nvSpPr>
        <p:spPr>
          <a:xfrm>
            <a:off x="2548758" y="5782249"/>
            <a:ext cx="6715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 к профессиональной деятельности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3F588A73-753F-3548-6909-96D765AFB590}"/>
              </a:ext>
            </a:extLst>
          </p:cNvPr>
          <p:cNvSpPr/>
          <p:nvPr/>
        </p:nvSpPr>
        <p:spPr>
          <a:xfrm>
            <a:off x="5660625" y="3124200"/>
            <a:ext cx="533400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B177776E-F122-7BE7-0F2C-DF7FECFE842A}"/>
              </a:ext>
            </a:extLst>
          </p:cNvPr>
          <p:cNvSpPr/>
          <p:nvPr/>
        </p:nvSpPr>
        <p:spPr>
          <a:xfrm>
            <a:off x="5639772" y="5135520"/>
            <a:ext cx="533400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6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0B8F5F95-F6E2-BF4F-76B1-D6D585EE5443}"/>
              </a:ext>
            </a:extLst>
          </p:cNvPr>
          <p:cNvSpPr txBox="1">
            <a:spLocks/>
          </p:cNvSpPr>
          <p:nvPr/>
        </p:nvSpPr>
        <p:spPr>
          <a:xfrm>
            <a:off x="1219200" y="24258"/>
            <a:ext cx="10134600" cy="758541"/>
          </a:xfrm>
          <a:prstGeom prst="rect">
            <a:avLst/>
          </a:prstGeom>
          <a:noFill/>
        </p:spPr>
        <p:txBody>
          <a:bodyPr vert="horz" wrap="square" lIns="0" tIns="80645" rIns="0" bIns="0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91440" marR="290830" algn="ctr">
              <a:spcBef>
                <a:spcPts val="0"/>
              </a:spcBef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нормативно-правовая база </a:t>
            </a:r>
          </a:p>
        </p:txBody>
      </p:sp>
      <p:pic>
        <p:nvPicPr>
          <p:cNvPr id="2" name="image1.png">
            <a:extLst>
              <a:ext uri="{FF2B5EF4-FFF2-40B4-BE49-F238E27FC236}">
                <a16:creationId xmlns:a16="http://schemas.microsoft.com/office/drawing/2014/main" id="{C8441A99-1B71-BB3C-759F-455C6BE25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856" t="1258" r="2735" b="11959"/>
          <a:stretch/>
        </p:blipFill>
        <p:spPr>
          <a:xfrm>
            <a:off x="7010400" y="1156487"/>
            <a:ext cx="4038600" cy="5358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26B21-A2A6-C902-33DD-641794D50C3C}"/>
              </a:ext>
            </a:extLst>
          </p:cNvPr>
          <p:cNvSpPr txBox="1"/>
          <p:nvPr/>
        </p:nvSpPr>
        <p:spPr>
          <a:xfrm>
            <a:off x="762001" y="2590800"/>
            <a:ext cx="56388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Аккредитация специалиста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процедура определения соответствия лица, получившего медицинское, фармацевтическое или иное образование, требованиям к осуществлению медицинской деятельности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определенной медицинской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либо фармацевтической деятельности.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696A8-BDD6-34EB-AFD6-B6ACCA2EF61D}"/>
              </a:ext>
            </a:extLst>
          </p:cNvPr>
          <p:cNvSpPr txBox="1"/>
          <p:nvPr/>
        </p:nvSpPr>
        <p:spPr>
          <a:xfrm>
            <a:off x="952501" y="12192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 РФ от 28.10.2022 № 709н «Об утверждении Положения об аккредитации специалистов»</a:t>
            </a:r>
          </a:p>
        </p:txBody>
      </p:sp>
    </p:spTree>
    <p:extLst>
      <p:ext uri="{BB962C8B-B14F-4D97-AF65-F5344CB8AC3E}">
        <p14:creationId xmlns:p14="http://schemas.microsoft.com/office/powerpoint/2010/main" val="28002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F736F6-7BB6-4217-8623-F84CE8ABAC84}"/>
              </a:ext>
            </a:extLst>
          </p:cNvPr>
          <p:cNvSpPr txBox="1"/>
          <p:nvPr/>
        </p:nvSpPr>
        <p:spPr>
          <a:xfrm>
            <a:off x="2209800" y="2395449"/>
            <a:ext cx="539745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Осталось 2-3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окончания срока действия сертификата\аккредитации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96415-5068-45C3-8B0F-3F809853A0EB}"/>
              </a:ext>
            </a:extLst>
          </p:cNvPr>
          <p:cNvSpPr txBox="1"/>
          <p:nvPr/>
        </p:nvSpPr>
        <p:spPr>
          <a:xfrm>
            <a:off x="3188197" y="3441896"/>
            <a:ext cx="339463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пакет документов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C8B73-F7D7-44BF-9DAA-5DC746BDA5AB}"/>
              </a:ext>
            </a:extLst>
          </p:cNvPr>
          <p:cNvSpPr txBox="1"/>
          <p:nvPr/>
        </p:nvSpPr>
        <p:spPr>
          <a:xfrm>
            <a:off x="3359066" y="4184007"/>
            <a:ext cx="30989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документы в ФАЦ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12436-6546-4FE4-873E-EF953C769911}"/>
              </a:ext>
            </a:extLst>
          </p:cNvPr>
          <p:cNvSpPr txBox="1"/>
          <p:nvPr/>
        </p:nvSpPr>
        <p:spPr>
          <a:xfrm>
            <a:off x="4393124" y="5008389"/>
            <a:ext cx="338915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Ожидать результаты аккредитации: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на сайте ФАЦ, ЛК ФРМР, электронная почта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17F7F92-4864-4101-B0A5-30D94A06728C}"/>
              </a:ext>
            </a:extLst>
          </p:cNvPr>
          <p:cNvCxnSpPr>
            <a:cxnSpLocks/>
          </p:cNvCxnSpPr>
          <p:nvPr/>
        </p:nvCxnSpPr>
        <p:spPr>
          <a:xfrm>
            <a:off x="7870059" y="5700885"/>
            <a:ext cx="1883541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7A39D31-CF79-4381-ACB5-E4527AA72FC5}"/>
              </a:ext>
            </a:extLst>
          </p:cNvPr>
          <p:cNvCxnSpPr>
            <a:cxnSpLocks/>
          </p:cNvCxnSpPr>
          <p:nvPr/>
        </p:nvCxnSpPr>
        <p:spPr>
          <a:xfrm flipH="1">
            <a:off x="3021190" y="5154279"/>
            <a:ext cx="1371934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25353CC-5930-47F7-A335-D7805ABB5578}"/>
              </a:ext>
            </a:extLst>
          </p:cNvPr>
          <p:cNvSpPr txBox="1"/>
          <p:nvPr/>
        </p:nvSpPr>
        <p:spPr>
          <a:xfrm>
            <a:off x="2952351" y="5431981"/>
            <a:ext cx="149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Аккредитация пройдена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A24616-1204-4819-B4F6-E6D268A76821}"/>
              </a:ext>
            </a:extLst>
          </p:cNvPr>
          <p:cNvSpPr txBox="1"/>
          <p:nvPr/>
        </p:nvSpPr>
        <p:spPr>
          <a:xfrm>
            <a:off x="8065721" y="5116110"/>
            <a:ext cx="1463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Аккредитация не пройдена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727220-B45E-4767-A539-899EE6747F84}"/>
              </a:ext>
            </a:extLst>
          </p:cNvPr>
          <p:cNvSpPr txBox="1"/>
          <p:nvPr/>
        </p:nvSpPr>
        <p:spPr>
          <a:xfrm>
            <a:off x="9784315" y="4823722"/>
            <a:ext cx="2029969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Исправить выявленные ошибки и вновь отправить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на апелляцию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8BB64-1330-4880-B445-DDA2561C04C2}"/>
              </a:ext>
            </a:extLst>
          </p:cNvPr>
          <p:cNvSpPr txBox="1"/>
          <p:nvPr/>
        </p:nvSpPr>
        <p:spPr>
          <a:xfrm>
            <a:off x="1063100" y="4838299"/>
            <a:ext cx="191774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мед.деятельности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ABE25AA-FA11-4A16-90F8-1BFBF6D6BADC}"/>
              </a:ext>
            </a:extLst>
          </p:cNvPr>
          <p:cNvCxnSpPr>
            <a:cxnSpLocks/>
          </p:cNvCxnSpPr>
          <p:nvPr/>
        </p:nvCxnSpPr>
        <p:spPr>
          <a:xfrm>
            <a:off x="4627296" y="3064057"/>
            <a:ext cx="0" cy="35108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834F12B-82C4-4E90-8BCC-4C4B9F1BD119}"/>
              </a:ext>
            </a:extLst>
          </p:cNvPr>
          <p:cNvCxnSpPr>
            <a:cxnSpLocks/>
          </p:cNvCxnSpPr>
          <p:nvPr/>
        </p:nvCxnSpPr>
        <p:spPr>
          <a:xfrm flipH="1">
            <a:off x="4627296" y="3811228"/>
            <a:ext cx="6471" cy="34052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5442A45-AED0-4320-A825-22C0B234E5B2}"/>
              </a:ext>
            </a:extLst>
          </p:cNvPr>
          <p:cNvCxnSpPr>
            <a:cxnSpLocks/>
          </p:cNvCxnSpPr>
          <p:nvPr/>
        </p:nvCxnSpPr>
        <p:spPr>
          <a:xfrm flipH="1">
            <a:off x="4627296" y="4553339"/>
            <a:ext cx="6471" cy="44960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7AA5A27-CB73-465D-92D2-86C89EF4C5DD}"/>
              </a:ext>
            </a:extLst>
          </p:cNvPr>
          <p:cNvSpPr/>
          <p:nvPr/>
        </p:nvSpPr>
        <p:spPr>
          <a:xfrm>
            <a:off x="9144000" y="151163"/>
            <a:ext cx="2681598" cy="70788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ПЕРИОДИЧЕСКАЯ АККРЕДИТАЦИЯ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A2EC7E2-B1DB-4A8C-911B-3B654474667E}"/>
              </a:ext>
            </a:extLst>
          </p:cNvPr>
          <p:cNvSpPr/>
          <p:nvPr/>
        </p:nvSpPr>
        <p:spPr>
          <a:xfrm>
            <a:off x="9021291" y="1380884"/>
            <a:ext cx="3023462" cy="286232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1 раз в 5 лет.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этап – оценка портфолио.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 без очного участия аккредитуемого.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специальность = 1 пакет документов.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аккредитация = 1 аккредитационная комиссия.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3099CD-EF24-424D-95A4-F5CB451BC39D}"/>
              </a:ext>
            </a:extLst>
          </p:cNvPr>
          <p:cNvSpPr txBox="1"/>
          <p:nvPr/>
        </p:nvSpPr>
        <p:spPr>
          <a:xfrm>
            <a:off x="1169444" y="5587289"/>
            <a:ext cx="170158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о прохождении на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gosuslugi.ru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7B02F02A-4B20-43C6-BC8B-EF3DD6C21813}"/>
              </a:ext>
            </a:extLst>
          </p:cNvPr>
          <p:cNvCxnSpPr/>
          <p:nvPr/>
        </p:nvCxnSpPr>
        <p:spPr>
          <a:xfrm flipH="1">
            <a:off x="3008600" y="6172200"/>
            <a:ext cx="1384524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6BC7B20-0C49-4150-98BF-73C715F22727}"/>
              </a:ext>
            </a:extLst>
          </p:cNvPr>
          <p:cNvSpPr txBox="1"/>
          <p:nvPr/>
        </p:nvSpPr>
        <p:spPr>
          <a:xfrm>
            <a:off x="2209800" y="194463"/>
            <a:ext cx="539745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Осталось 6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окончания срока действия сертификата\аккредитации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E79486-CA59-42AD-9953-45195271164F}"/>
              </a:ext>
            </a:extLst>
          </p:cNvPr>
          <p:cNvSpPr txBox="1"/>
          <p:nvPr/>
        </p:nvSpPr>
        <p:spPr>
          <a:xfrm>
            <a:off x="2211125" y="1128119"/>
            <a:ext cx="539745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количество часов обучения: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 ПК или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ПК+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72НМО.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меньше – пройти обучение.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E2DC17F-3EA5-41AD-80EF-54C71505FE74}"/>
              </a:ext>
            </a:extLst>
          </p:cNvPr>
          <p:cNvCxnSpPr>
            <a:cxnSpLocks/>
          </p:cNvCxnSpPr>
          <p:nvPr/>
        </p:nvCxnSpPr>
        <p:spPr>
          <a:xfrm>
            <a:off x="4633767" y="859049"/>
            <a:ext cx="0" cy="24975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E42829B-40AE-4CC1-8836-6F2E1B9794F5}"/>
              </a:ext>
            </a:extLst>
          </p:cNvPr>
          <p:cNvCxnSpPr>
            <a:cxnSpLocks/>
          </p:cNvCxnSpPr>
          <p:nvPr/>
        </p:nvCxnSpPr>
        <p:spPr>
          <a:xfrm>
            <a:off x="4627296" y="2051449"/>
            <a:ext cx="0" cy="3440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0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F7CC8E-05BA-7682-4F0C-0EA188239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11111" r="18125" b="22222"/>
          <a:stretch/>
        </p:blipFill>
        <p:spPr>
          <a:xfrm>
            <a:off x="1676400" y="609600"/>
            <a:ext cx="105003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CD7599-DB9F-45F3-ADD9-21B8EE63529D}"/>
              </a:ext>
            </a:extLst>
          </p:cNvPr>
          <p:cNvSpPr txBox="1"/>
          <p:nvPr/>
        </p:nvSpPr>
        <p:spPr>
          <a:xfrm>
            <a:off x="1905000" y="457200"/>
            <a:ext cx="8957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присоединиться к нашему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-каналу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746E44-5478-449F-A6E6-AF8D62F686AD}"/>
              </a:ext>
            </a:extLst>
          </p:cNvPr>
          <p:cNvSpPr/>
          <p:nvPr/>
        </p:nvSpPr>
        <p:spPr>
          <a:xfrm>
            <a:off x="3810000" y="2014356"/>
            <a:ext cx="4116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https://t.me/akkredmntk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A85E61-4887-40F2-B49E-FE5DA7A5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82" y="2895600"/>
            <a:ext cx="6231467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07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2346DE-822B-0EA6-5DE9-28C00C95045E}"/>
              </a:ext>
            </a:extLst>
          </p:cNvPr>
          <p:cNvSpPr txBox="1"/>
          <p:nvPr/>
        </p:nvSpPr>
        <p:spPr>
          <a:xfrm>
            <a:off x="2286000" y="124974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интересной учёбы и плодотворной работы!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578CB8-ECBD-C923-3C84-4B874D1A2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0" t="22222" r="33125" b="23333"/>
          <a:stretch/>
        </p:blipFill>
        <p:spPr>
          <a:xfrm>
            <a:off x="3733800" y="2851727"/>
            <a:ext cx="4991100" cy="3350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53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A19649-45C1-ABCF-101E-D726E285BEE5}"/>
              </a:ext>
            </a:extLst>
          </p:cNvPr>
          <p:cNvSpPr txBox="1"/>
          <p:nvPr/>
        </p:nvSpPr>
        <p:spPr>
          <a:xfrm>
            <a:off x="1600200" y="167391"/>
            <a:ext cx="10227076" cy="193899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21.11.2011 № 323-ФЗ, ст. 69 </a:t>
            </a:r>
            <a:r>
              <a:rPr lang="ru-RU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 основах охраны здоровья граждан в Российской Федерации»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осуществление медицинской деятельности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РФ 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имеют лица, получившие медицинское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или иное 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Российской Федерации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прошедшие аккредитации специалиста.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6879B2-37BC-A3A4-CF0F-BB8CA09D0DFC}"/>
              </a:ext>
            </a:extLst>
          </p:cNvPr>
          <p:cNvSpPr txBox="1"/>
          <p:nvPr/>
        </p:nvSpPr>
        <p:spPr>
          <a:xfrm>
            <a:off x="4341776" y="3508761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B974C-5CA5-2CAF-3AED-03E3056CFADF}"/>
              </a:ext>
            </a:extLst>
          </p:cNvPr>
          <p:cNvSpPr txBox="1"/>
          <p:nvPr/>
        </p:nvSpPr>
        <p:spPr>
          <a:xfrm>
            <a:off x="8610600" y="3485170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FD45E-F3E4-B105-79F9-686C93D17E57}"/>
              </a:ext>
            </a:extLst>
          </p:cNvPr>
          <p:cNvSpPr txBox="1"/>
          <p:nvPr/>
        </p:nvSpPr>
        <p:spPr>
          <a:xfrm>
            <a:off x="8932308" y="3208171"/>
            <a:ext cx="3223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 к врачебной деятельности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6C2668-68B6-6452-1E32-A864D5BCB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9079" r="13658" b="7464"/>
          <a:stretch/>
        </p:blipFill>
        <p:spPr bwMode="auto">
          <a:xfrm>
            <a:off x="5050942" y="2935620"/>
            <a:ext cx="3512724" cy="26092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21E764-AE87-4D00-ABEC-C529EF50F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93"/>
          <a:stretch/>
        </p:blipFill>
        <p:spPr>
          <a:xfrm>
            <a:off x="529035" y="2935620"/>
            <a:ext cx="3754709" cy="260928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100ED-AEAF-ED61-7C03-31D46AE5AEFA}"/>
              </a:ext>
            </a:extLst>
          </p:cNvPr>
          <p:cNvSpPr txBox="1"/>
          <p:nvPr/>
        </p:nvSpPr>
        <p:spPr>
          <a:xfrm>
            <a:off x="559537" y="5544902"/>
            <a:ext cx="3693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базовом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мед.образовании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5EE9E1-1240-D5A9-233D-3AF0B1CEA47A}"/>
              </a:ext>
            </a:extLst>
          </p:cNvPr>
          <p:cNvSpPr txBox="1"/>
          <p:nvPr/>
        </p:nvSpPr>
        <p:spPr>
          <a:xfrm>
            <a:off x="5050942" y="5544902"/>
            <a:ext cx="3512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об аккредитации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раз в 5 лет в течение всей профессиональной деятельности)</a:t>
            </a:r>
          </a:p>
        </p:txBody>
      </p:sp>
    </p:spTree>
    <p:extLst>
      <p:ext uri="{BB962C8B-B14F-4D97-AF65-F5344CB8AC3E}">
        <p14:creationId xmlns:p14="http://schemas.microsoft.com/office/powerpoint/2010/main" val="177862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FCB188-ED02-410B-B85F-ACF9D64E68AC}"/>
              </a:ext>
            </a:extLst>
          </p:cNvPr>
          <p:cNvSpPr txBox="1"/>
          <p:nvPr/>
        </p:nvSpPr>
        <p:spPr>
          <a:xfrm>
            <a:off x="1524000" y="119359"/>
            <a:ext cx="9656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 РФ от 28.10.2022 №709н «Об утверждении Положения об аккредитации специалистов»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693063-760E-4925-A90F-AA25EFBE11A8}"/>
              </a:ext>
            </a:extLst>
          </p:cNvPr>
          <p:cNvSpPr txBox="1"/>
          <p:nvPr/>
        </p:nvSpPr>
        <p:spPr>
          <a:xfrm>
            <a:off x="1371600" y="1295400"/>
            <a:ext cx="9095574" cy="503984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аккредитации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для выпускников медицинского ВУЗа.</a:t>
            </a:r>
          </a:p>
          <a:p>
            <a:pPr marL="342900" indent="-342900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специализированная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для завершивших образование по программе ординатуры, после профессиональной переподготовки, при перерыве в стаже более 5 лет. </a:t>
            </a:r>
          </a:p>
          <a:p>
            <a:pPr marL="342900" indent="-342900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  <a:p>
            <a:pPr marL="342900" indent="-342900">
              <a:buAutoNum type="arabicPeriod"/>
            </a:pP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Периодическая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для практикующих врачей 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 реже 1 раза в 5 лет в течение всей профессиональной деятельности).</a:t>
            </a:r>
          </a:p>
        </p:txBody>
      </p:sp>
    </p:spTree>
    <p:extLst>
      <p:ext uri="{BB962C8B-B14F-4D97-AF65-F5344CB8AC3E}">
        <p14:creationId xmlns:p14="http://schemas.microsoft.com/office/powerpoint/2010/main" val="289190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28B868-BBFD-F951-02CC-9A110BDDEB75}"/>
              </a:ext>
            </a:extLst>
          </p:cNvPr>
          <p:cNvSpPr txBox="1"/>
          <p:nvPr/>
        </p:nvSpPr>
        <p:spPr>
          <a:xfrm>
            <a:off x="914400" y="1524000"/>
            <a:ext cx="1057101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рабочего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стажа по аккредитуемой специальности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последние 5 лет.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Аккредитация проводится с учетом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квалификационных требований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мед.работникам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профессиональных стандартов (для врачей-офтальмологов: приказ МЗ РФ №707н от 8.10.2015, приказ Минтруда № 470 от 05.06.2017).</a:t>
            </a:r>
          </a:p>
          <a:p>
            <a:pPr marL="342900" indent="-342900" algn="just"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и научные работники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допускаются к прохождению аккредитации, если 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 медицинскую деятельность в рамках практической подготовки обучающихся.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Лица, получившие медицинское образование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иностранных государствах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допускаются к осуществлению медицинской деятельности после признания в РФ образования, полученного в иностранном государстве, в порядке, установленном законодательством об образовании (приказ Росздравнадзора от 24.11.2022 №10335).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616D1-4AF9-1CCF-5A7D-90B12557A912}"/>
              </a:ext>
            </a:extLst>
          </p:cNvPr>
          <p:cNvSpPr txBox="1"/>
          <p:nvPr/>
        </p:nvSpPr>
        <p:spPr>
          <a:xfrm>
            <a:off x="1828800" y="131191"/>
            <a:ext cx="9829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r>
              <a:rPr lang="ru-RU" sz="36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3600" b="1" spc="-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прохождения</a:t>
            </a:r>
            <a:r>
              <a:rPr lang="ru-RU" sz="3600" b="1" spc="-2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периодической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аккредитации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1D3272-6141-06D3-82C9-F49BC5E906C7}"/>
              </a:ext>
            </a:extLst>
          </p:cNvPr>
          <p:cNvSpPr txBox="1"/>
          <p:nvPr/>
        </p:nvSpPr>
        <p:spPr>
          <a:xfrm>
            <a:off x="1143000" y="2590800"/>
            <a:ext cx="102489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Периодическая аккредитация врачей – 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один заочный этап!!!</a:t>
            </a:r>
          </a:p>
          <a:p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портфолио </a:t>
            </a:r>
          </a:p>
          <a:p>
            <a:pPr algn="ctr"/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0A7551-8829-4D11-68E0-6085842D1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76199"/>
            <a:ext cx="3505200" cy="23166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FB69ED-4866-65FF-7DCB-0DD9E1C7FD33}"/>
              </a:ext>
            </a:extLst>
          </p:cNvPr>
          <p:cNvSpPr txBox="1"/>
          <p:nvPr/>
        </p:nvSpPr>
        <p:spPr>
          <a:xfrm>
            <a:off x="7520152" y="997089"/>
            <a:ext cx="434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профессиональной деятельности аккредитуемого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(содержит результаты работы в соответствии с трудовыми функциями за отчетный период).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освоении программ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 startAt="2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Мотивированный отказ в согласовании отчета о профессиональной деятельности*.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686DF8-444C-4065-B765-C0F850C50E17}"/>
              </a:ext>
            </a:extLst>
          </p:cNvPr>
          <p:cNvSpPr txBox="1"/>
          <p:nvPr/>
        </p:nvSpPr>
        <p:spPr>
          <a:xfrm>
            <a:off x="4648200" y="228600"/>
            <a:ext cx="3288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AAB745-A6DA-4A0C-AEAD-23F11EB01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25" t="44444" r="25625" b="14445"/>
          <a:stretch/>
        </p:blipFill>
        <p:spPr>
          <a:xfrm>
            <a:off x="761255" y="2060644"/>
            <a:ext cx="6631459" cy="3505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495951-34C8-6095-8D9F-B92BE52C5BCB}"/>
              </a:ext>
            </a:extLst>
          </p:cNvPr>
          <p:cNvSpPr txBox="1"/>
          <p:nvPr/>
        </p:nvSpPr>
        <p:spPr>
          <a:xfrm>
            <a:off x="633816" y="1345287"/>
            <a:ext cx="6631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103 приказа МЗ РФ от 28.10.2022 №709н «Об утверждении Положения об аккредитации специалистов»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BC67A-5850-D2D6-DFD8-DA7A869F7ED2}"/>
              </a:ext>
            </a:extLst>
          </p:cNvPr>
          <p:cNvSpPr txBox="1"/>
          <p:nvPr/>
        </p:nvSpPr>
        <p:spPr>
          <a:xfrm>
            <a:off x="1524000" y="6413956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В случаях невозможности подтверждения руководителем профессиональных компетенций работника. Не является причиной отказа в аккредитации.</a:t>
            </a:r>
          </a:p>
        </p:txBody>
      </p:sp>
    </p:spTree>
    <p:extLst>
      <p:ext uri="{BB962C8B-B14F-4D97-AF65-F5344CB8AC3E}">
        <p14:creationId xmlns:p14="http://schemas.microsoft.com/office/powerpoint/2010/main" val="48721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89E866-018D-1555-AA02-E3E21928B34E}"/>
              </a:ext>
            </a:extLst>
          </p:cNvPr>
          <p:cNvSpPr txBox="1"/>
          <p:nvPr/>
        </p:nvSpPr>
        <p:spPr>
          <a:xfrm>
            <a:off x="4648200" y="228600"/>
            <a:ext cx="3288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pic>
        <p:nvPicPr>
          <p:cNvPr id="4" name="image43.png">
            <a:extLst>
              <a:ext uri="{FF2B5EF4-FFF2-40B4-BE49-F238E27FC236}">
                <a16:creationId xmlns:a16="http://schemas.microsoft.com/office/drawing/2014/main" id="{F9FCD8CE-2DEE-3235-8BAA-210199751B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543" t="5556" r="9288" b="2357"/>
          <a:stretch/>
        </p:blipFill>
        <p:spPr>
          <a:xfrm rot="16200000">
            <a:off x="4128458" y="407404"/>
            <a:ext cx="4114800" cy="714348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017A14EB-FA89-5EA1-EE33-5447FF58CC4C}"/>
              </a:ext>
            </a:extLst>
          </p:cNvPr>
          <p:cNvSpPr txBox="1"/>
          <p:nvPr/>
        </p:nvSpPr>
        <p:spPr>
          <a:xfrm>
            <a:off x="2614113" y="1921747"/>
            <a:ext cx="4331986" cy="6890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0" tIns="97155" rIns="0" bIns="0" rtlCol="0">
            <a:spAutoFit/>
          </a:bodyPr>
          <a:lstStyle/>
          <a:p>
            <a:pPr marL="12700" marR="5080" algn="ctr">
              <a:lnSpc>
                <a:spcPct val="80000"/>
              </a:lnSpc>
              <a:spcBef>
                <a:spcPts val="765"/>
              </a:spcBef>
            </a:pPr>
            <a:r>
              <a:rPr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</a:t>
            </a:r>
            <a:r>
              <a:rPr sz="2400" b="1" spc="-12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</a:t>
            </a:r>
            <a:r>
              <a:rPr sz="2400" b="1" spc="-12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</a:t>
            </a:r>
            <a:r>
              <a:rPr sz="2400" b="1" spc="-8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2400" b="1" spc="-1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CB3E1F-68D1-875D-462F-5D858C0B7B37}"/>
              </a:ext>
            </a:extLst>
          </p:cNvPr>
          <p:cNvSpPr txBox="1"/>
          <p:nvPr/>
        </p:nvSpPr>
        <p:spPr>
          <a:xfrm>
            <a:off x="2413958" y="11430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Заполняется по образцу Приложения № 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 РФ от 28.10.2022 №709н «Об утверждении Положения об аккредитации специалистов».</a:t>
            </a:r>
          </a:p>
        </p:txBody>
      </p:sp>
    </p:spTree>
    <p:extLst>
      <p:ext uri="{BB962C8B-B14F-4D97-AF65-F5344CB8AC3E}">
        <p14:creationId xmlns:p14="http://schemas.microsoft.com/office/powerpoint/2010/main" val="308457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2755</TotalTime>
  <Words>1836</Words>
  <Application>Microsoft Office PowerPoint</Application>
  <PresentationFormat>Широкоэкранный</PresentationFormat>
  <Paragraphs>253</Paragraphs>
  <Slides>33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Century Gothic</vt:lpstr>
      <vt:lpstr>Times New Roman</vt:lpstr>
      <vt:lpstr>Sitka Text</vt:lpstr>
      <vt:lpstr>Wingdings 3</vt:lpstr>
      <vt:lpstr>Calibri</vt:lpstr>
      <vt:lpstr>Легкий дым</vt:lpstr>
      <vt:lpstr>Периодическая аккредитация врачей  с 01.01.2023 по 01.01.2029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Периодическая аккредитация специалистов в 2022 году</dc:title>
  <cp:lastModifiedBy>mntk</cp:lastModifiedBy>
  <cp:revision>62</cp:revision>
  <cp:lastPrinted>2022-08-17T06:20:09Z</cp:lastPrinted>
  <dcterms:created xsi:type="dcterms:W3CDTF">2022-07-29T07:01:17Z</dcterms:created>
  <dcterms:modified xsi:type="dcterms:W3CDTF">2023-03-02T09:53:09Z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2022-08-16T00:00:00Z</vt:filetime>
  </property>
  <property fmtid="{D5CDD505-2E9C-101B-9397-08002B2CF9AE}" pid="3" name="LastSaved">
    <vt:filetime>2022-08-16T00:00:00Z</vt:filetime>
  </property>
</Properties>
</file>